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7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62" r:id="rId8"/>
    <p:sldId id="264" r:id="rId9"/>
    <p:sldId id="263" r:id="rId10"/>
    <p:sldId id="288" r:id="rId11"/>
    <p:sldId id="265" r:id="rId12"/>
    <p:sldId id="282" r:id="rId13"/>
    <p:sldId id="292" r:id="rId14"/>
    <p:sldId id="286" r:id="rId15"/>
    <p:sldId id="266" r:id="rId16"/>
    <p:sldId id="293" r:id="rId17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FF66"/>
    <a:srgbClr val="3A3012"/>
    <a:srgbClr val="3B7006"/>
    <a:srgbClr val="FF9900"/>
    <a:srgbClr val="3333FF"/>
    <a:srgbClr val="66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3750" autoAdjust="0"/>
  </p:normalViewPr>
  <p:slideViewPr>
    <p:cSldViewPr>
      <p:cViewPr varScale="1">
        <p:scale>
          <a:sx n="78" d="100"/>
          <a:sy n="78" d="100"/>
        </p:scale>
        <p:origin x="8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43CE1-7160-4F19-9B55-AE337D243760}" type="datetimeFigureOut">
              <a:rPr lang="en-US" smtClean="0"/>
              <a:pPr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5184F-062A-47B4-8036-E1D9C2D43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8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68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008" y="4387136"/>
            <a:ext cx="556006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68" y="8772668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7306AE-A391-469B-8AB4-179311828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94A54-1C0D-4885-BAB1-AB8E12CDA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99BB-6CF8-40FF-945E-755E4295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33B8-6058-469D-B50F-A5AD81EA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D6B3-B860-4B04-BCDD-F14BA44A1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F9C34-0E9F-4AD3-951C-0B297952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4FD2-0ACB-49D2-A562-80704E7DF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29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2A36-2256-4ED7-9D36-BDF7BB13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29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B9428-3E23-43CF-BB62-0F536063A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29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18BF0-A19D-49DF-94AA-E17D35863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CDE9C-6460-4EB0-8873-EE5E324D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E6021-DB19-4FE6-8F02-4EDBA039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9C34-0E9F-4AD3-951C-0B297952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70A2-48BD-40DB-9A54-B6F9AC88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29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99BB-6CF8-40FF-945E-755E4295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F33B8-6058-469D-B50F-A5AD81EA8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D6B3-B860-4B04-BCDD-F14BA44A1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ummer1.png"/>
          <p:cNvPicPr>
            <a:picLocks noChangeAspect="1"/>
          </p:cNvPicPr>
          <p:nvPr/>
        </p:nvPicPr>
        <p:blipFill>
          <a:blip r:embed="rId2" cstate="print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4FD2-0ACB-49D2-A562-80704E7DF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2A36-2256-4ED7-9D36-BDF7BB135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9428-3E23-43CF-BB62-0F536063A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8BF0-A19D-49DF-94AA-E17D35863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itle - 2.png"/>
          <p:cNvPicPr>
            <a:picLocks noChangeAspect="1"/>
          </p:cNvPicPr>
          <p:nvPr/>
        </p:nvPicPr>
        <p:blipFill>
          <a:blip r:embed="rId2" cstate="print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CDE9C-6460-4EB0-8873-EE5E324D0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lowers content.png"/>
          <p:cNvPicPr>
            <a:picLocks noChangeAspect="1"/>
          </p:cNvPicPr>
          <p:nvPr/>
        </p:nvPicPr>
        <p:blipFill>
          <a:blip r:embed="rId2" cstate="print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6021-DB19-4FE6-8F02-4EDBA039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870A2-48BD-40DB-9A54-B6F9AC88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Master - 1.png"/>
          <p:cNvPicPr>
            <a:picLocks noChangeAspect="1"/>
          </p:cNvPicPr>
          <p:nvPr/>
        </p:nvPicPr>
        <p:blipFill>
          <a:blip r:embed="rId14" cstate="print"/>
          <a:srcRect b="50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165DECD3-454C-4D08-86DD-C927DE99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2" r:id="rId2"/>
    <p:sldLayoutId id="2147483760" r:id="rId3"/>
    <p:sldLayoutId id="2147483753" r:id="rId4"/>
    <p:sldLayoutId id="2147483754" r:id="rId5"/>
    <p:sldLayoutId id="2147483755" r:id="rId6"/>
    <p:sldLayoutId id="2147483761" r:id="rId7"/>
    <p:sldLayoutId id="2147483762" r:id="rId8"/>
    <p:sldLayoutId id="2147483756" r:id="rId9"/>
    <p:sldLayoutId id="2147483757" r:id="rId10"/>
    <p:sldLayoutId id="2147483758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16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16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6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Master - 1.png"/>
          <p:cNvPicPr>
            <a:picLocks noChangeAspect="1"/>
          </p:cNvPicPr>
          <p:nvPr/>
        </p:nvPicPr>
        <p:blipFill>
          <a:blip r:embed="rId13" cstate="print"/>
          <a:srcRect b="50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1030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8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7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31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4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9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8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1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029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2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5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9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1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shade val="85000"/>
                <a:satMod val="110000"/>
                <a:alpha val="0"/>
              </a:schemeClr>
            </a:solidFill>
            <a:ln w="381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38100" cap="flat" cmpd="sng" algn="ctr">
                  <a:gradFill>
                    <a:gsLst>
                      <a:gs pos="0">
                        <a:schemeClr val="accent1">
                          <a:shade val="50000"/>
                        </a:schemeClr>
                      </a:gs>
                      <a:gs pos="50000">
                        <a:schemeClr val="accent1">
                          <a:shade val="50000"/>
                          <a:lumMod val="60000"/>
                          <a:lumOff val="40000"/>
                        </a:schemeClr>
                      </a:gs>
                      <a:gs pos="100000">
                        <a:schemeClr val="accent1">
                          <a:shade val="50000"/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eaLnBrk="0" fontAlgn="base" hangingPunct="0">
        <a:spcBef>
          <a:spcPts val="1800"/>
        </a:spcBef>
        <a:spcAft>
          <a:spcPct val="0"/>
        </a:spcAft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eaLnBrk="0" fontAlgn="base" hangingPunct="0">
        <a:spcBef>
          <a:spcPts val="1800"/>
        </a:spcBef>
        <a:spcAft>
          <a:spcPct val="0"/>
        </a:spcAft>
        <a:buBlip>
          <a:blip r:embed="rId14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eaLnBrk="0" fontAlgn="base" hangingPunct="0">
        <a:spcBef>
          <a:spcPts val="1800"/>
        </a:spcBef>
        <a:spcAft>
          <a:spcPct val="0"/>
        </a:spcAft>
        <a:buBlip>
          <a:blip r:embed="rId15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eaLnBrk="0" fontAlgn="base" hangingPunct="0">
        <a:spcBef>
          <a:spcPts val="1800"/>
        </a:spcBef>
        <a:spcAft>
          <a:spcPct val="0"/>
        </a:spcAft>
        <a:buBlip>
          <a:blip r:embed="rId14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wmf"/><Relationship Id="rId3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time_continue=62&amp;v=pCFstSMvAMI" TargetMode="External"/><Relationship Id="rId3" Type="http://schemas.openxmlformats.org/officeDocument/2006/relationships/hyperlink" Target="https://www.youtube.com/watch?v=F3Oj2er-91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1000" y="6858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Goudy Stout" pitchFamily="18" charset="0"/>
              </a:rPr>
              <a:t>TROPISM &amp; Hormones in plants</a:t>
            </a:r>
            <a:endParaRPr lang="en-US" sz="4000" dirty="0">
              <a:latin typeface="Goudy Stout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010400" y="5867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NEXT</a:t>
            </a:r>
          </a:p>
        </p:txBody>
      </p:sp>
      <p:sp>
        <p:nvSpPr>
          <p:cNvPr id="717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791200"/>
            <a:ext cx="9144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6" descr="bean spr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20383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  <p:bldP spid="205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1066800"/>
            <a:ext cx="693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Snap ITC" pitchFamily="82" charset="0"/>
              </a:rPr>
              <a:t>SOME OTHER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838200" y="2209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latin typeface="Snap ITC" pitchFamily="82" charset="0"/>
              </a:rPr>
              <a:t>TYPES OF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133600" y="33528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latin typeface="Snap ITC" pitchFamily="82" charset="0"/>
              </a:rPr>
              <a:t>TROPISM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629400" y="579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1639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5715000"/>
            <a:ext cx="1143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8" descr="C:\Users\Heidinty\AppData\Local\Microsoft\Windows\Temporary Internet Files\Content.IE5\W67YK05V\MC9000562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1706563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0" descr="C:\Users\Heidinty\AppData\Local\Microsoft\Windows\Temporary Internet Files\Content.IE5\OFTP1EN4\MC9001563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0"/>
            <a:ext cx="180975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34825" grpId="0"/>
      <p:bldP spid="348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67400" y="990600"/>
            <a:ext cx="327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>
                <a:solidFill>
                  <a:schemeClr val="accent5"/>
                </a:solidFill>
                <a:latin typeface="AR CHRISTY" pitchFamily="2" charset="0"/>
              </a:rPr>
              <a:t>HYDROTROPISM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19700" y="1820863"/>
            <a:ext cx="4343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Hydrotropism is the growth in response to water.   Ex. roots growing toward moisture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162800" y="6248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pic>
        <p:nvPicPr>
          <p:cNvPr id="12307" name="Picture 19" descr="hydrotropis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3980" y="3016817"/>
            <a:ext cx="2532063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096000"/>
            <a:ext cx="1143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324600" y="16002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Comic Sans MS" pitchFamily="66" charset="0"/>
              </a:rPr>
              <a:t>(“hydro” – “water”)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 dirty="0">
                <a:latin typeface="Century Gothic" pitchFamily="34" charset="0"/>
              </a:rPr>
              <a:t>THERMOTROPISM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990600"/>
            <a:ext cx="54102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A50021"/>
                </a:solidFill>
              </a:rPr>
              <a:t>Thermotropism</a:t>
            </a:r>
            <a:r>
              <a:rPr lang="en-US">
                <a:solidFill>
                  <a:srgbClr val="A50021"/>
                </a:solidFill>
              </a:rPr>
              <a:t> is  the tendency of plants or other organisms to bend toward or away from heat. </a:t>
            </a:r>
          </a:p>
          <a:p>
            <a:pPr algn="ctr"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Ex. curling of </a:t>
            </a:r>
            <a:r>
              <a:rPr lang="en-US" i="1">
                <a:solidFill>
                  <a:srgbClr val="A50021"/>
                </a:solidFill>
              </a:rPr>
              <a:t>Rhododendron</a:t>
            </a:r>
            <a:r>
              <a:rPr lang="en-US">
                <a:solidFill>
                  <a:srgbClr val="A50021"/>
                </a:solidFill>
              </a:rPr>
              <a:t> leaves in response to cold temperatures.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" y="5106987"/>
            <a:ext cx="4876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>
                <a:solidFill>
                  <a:schemeClr val="accent1"/>
                </a:solidFill>
                <a:latin typeface="Calisto MT" pitchFamily="18" charset="0"/>
              </a:rPr>
              <a:t>Chemotropism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6059487"/>
            <a:ext cx="617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dirty="0"/>
              <a:t>Chemotropism</a:t>
            </a:r>
            <a:r>
              <a:rPr lang="en-US" dirty="0"/>
              <a:t> is movement caused by chemical stimuli. Ex. Growth of a pollen tube is always towards the ovules</a:t>
            </a:r>
          </a:p>
          <a:p>
            <a:pPr algn="ctr"/>
            <a:r>
              <a:rPr lang="en-US" dirty="0"/>
              <a:t>   so that reproduction can occur </a:t>
            </a:r>
          </a:p>
        </p:txBody>
      </p: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1447800" y="6858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latin typeface="Comic Sans MS" pitchFamily="66" charset="0"/>
              </a:rPr>
              <a:t>(“Therm” – “heat”)</a:t>
            </a:r>
          </a:p>
        </p:txBody>
      </p:sp>
      <p:sp>
        <p:nvSpPr>
          <p:cNvPr id="17421" name="TextBox 15"/>
          <p:cNvSpPr txBox="1">
            <a:spLocks noChangeArrowheads="1"/>
          </p:cNvSpPr>
          <p:nvPr/>
        </p:nvSpPr>
        <p:spPr bwMode="auto">
          <a:xfrm>
            <a:off x="1714500" y="5776912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omic Sans MS" pitchFamily="66" charset="0"/>
              </a:rPr>
              <a:t>(“Chemo” – chemical”)</a:t>
            </a:r>
          </a:p>
        </p:txBody>
      </p:sp>
      <p:pic>
        <p:nvPicPr>
          <p:cNvPr id="17422" name="Picture 11" descr="http://rds.yahoo.com/_ylt=A2KJkewKLJBNawcAslejzbkF/SIG=13f06tl3q/EXP=1301322890/**http%3a/3.bp.blogspot.com/_ZzNIw3ADWQo/S3l09mV1wnI/AAAAAAAAAIY/Mgz3KoYs2I0/s320/DSC_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257" y="2339408"/>
            <a:ext cx="3048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75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75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75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5" grpId="0" autoUpdateAnimBg="0"/>
      <p:bldP spid="1230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55371"/>
            <a:ext cx="7263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www.youtube.com/watch?time_continue=62&amp;v=pCFstSMvAMI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www.youtube.com/watch?v=F3Oj2er-91s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57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4676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819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943600"/>
            <a:ext cx="1219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85800" y="25146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 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1371600" y="2743200"/>
            <a:ext cx="6172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latin typeface="Comic Sans MS" pitchFamily="66" charset="0"/>
              </a:rPr>
              <a:t>There are many types of tropisms :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Phototropism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Geotropism	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Thigmotropism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Hydrotropism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Chemotropism</a:t>
            </a: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000">
                <a:latin typeface="Comic Sans MS" pitchFamily="66" charset="0"/>
              </a:rPr>
              <a:t> Thermotropism</a:t>
            </a:r>
          </a:p>
          <a:p>
            <a:pPr>
              <a:lnSpc>
                <a:spcPct val="150000"/>
              </a:lnSpc>
            </a:pPr>
            <a:endParaRPr lang="en-US" sz="2000"/>
          </a:p>
          <a:p>
            <a:pPr>
              <a:lnSpc>
                <a:spcPct val="150000"/>
              </a:lnSpc>
              <a:buFontTx/>
              <a:buChar char="•"/>
            </a:pPr>
            <a:endParaRPr lang="en-US" sz="200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810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4343400" y="3657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3886200" y="480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4343400" y="4191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029200" y="39624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main types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2000" y="609600"/>
            <a:ext cx="7239000" cy="2246313"/>
          </a:xfrm>
          <a:prstGeom prst="rect">
            <a:avLst/>
          </a:prstGeom>
          <a:noFill/>
          <a:ln w="15875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latin typeface="AR CHRISTY" pitchFamily="2" charset="0"/>
              </a:rPr>
              <a:t>TROPISM</a:t>
            </a:r>
          </a:p>
          <a:p>
            <a:pPr algn="ctr"/>
            <a:r>
              <a:rPr lang="en-US" sz="3200">
                <a:latin typeface="Comic Sans MS" pitchFamily="66" charset="0"/>
              </a:rPr>
              <a:t>Plant growth in response to a stimulus </a:t>
            </a:r>
          </a:p>
          <a:p>
            <a:pPr algn="ctr"/>
            <a:r>
              <a:rPr lang="en-US" sz="1600" i="1">
                <a:latin typeface="Comic Sans MS" pitchFamily="66" charset="0"/>
              </a:rPr>
              <a:t>(“tropo” – ”turn”)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000" y="5105400"/>
            <a:ext cx="2057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*Can be positive or negative</a:t>
            </a:r>
          </a:p>
        </p:txBody>
      </p:sp>
      <p:pic>
        <p:nvPicPr>
          <p:cNvPr id="8205" name="Picture 12" descr="C:\Users\Heidinty\AppData\Local\Microsoft\Windows\Temporary Internet Files\Content.IE5\72897IU3\MC90035970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00400"/>
            <a:ext cx="1814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6" grpId="0"/>
      <p:bldP spid="3098" grpId="0"/>
      <p:bldP spid="3099" grpId="0" animBg="1"/>
      <p:bldP spid="3100" grpId="0" animBg="1"/>
      <p:bldP spid="3101" grpId="0" animBg="1"/>
      <p:bldP spid="3103" grpId="0" animBg="1"/>
      <p:bldP spid="310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7200">
                <a:solidFill>
                  <a:srgbClr val="0000CC"/>
                </a:solidFill>
                <a:latin typeface="Rage Italic" pitchFamily="66" charset="0"/>
              </a:rPr>
              <a:t> </a:t>
            </a:r>
            <a:r>
              <a:rPr lang="en-US" sz="7200">
                <a:latin typeface="AR HERMANN" pitchFamily="2" charset="0"/>
              </a:rPr>
              <a:t>GEOTROPISM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66FF66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1752600"/>
            <a:ext cx="4953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>
                <a:latin typeface="Comic Sans MS" pitchFamily="66" charset="0"/>
              </a:rPr>
              <a:t> Geotropism</a:t>
            </a:r>
            <a:r>
              <a:rPr lang="en-US" sz="2800">
                <a:latin typeface="Comic Sans MS" pitchFamily="66" charset="0"/>
              </a:rPr>
              <a:t> is the growth of a plant in response to gravity.</a:t>
            </a:r>
          </a:p>
          <a:p>
            <a:pPr marL="342900" indent="-342900"/>
            <a:r>
              <a:rPr lang="en-US"/>
              <a:t> 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28600" y="3276600"/>
            <a:ext cx="44196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u="sng">
                <a:latin typeface="Comic Sans MS" pitchFamily="66" charset="0"/>
              </a:rPr>
              <a:t>Positive Geotropism</a:t>
            </a:r>
            <a:r>
              <a:rPr lang="en-US" i="1" u="sng">
                <a:latin typeface="Comic Sans MS" pitchFamily="66" charset="0"/>
              </a:rPr>
              <a:t> </a:t>
            </a:r>
          </a:p>
          <a:p>
            <a:pPr algn="ctr"/>
            <a:r>
              <a:rPr lang="en-US">
                <a:latin typeface="Comic Sans MS" pitchFamily="66" charset="0"/>
              </a:rPr>
              <a:t>It is the growth of a plant towards the center of the earth-down with gravity.</a:t>
            </a:r>
          </a:p>
          <a:p>
            <a:pPr algn="ctr"/>
            <a:r>
              <a:rPr lang="en-US">
                <a:latin typeface="Comic Sans MS" pitchFamily="66" charset="0"/>
              </a:rPr>
              <a:t>Ex. roots growing down</a:t>
            </a:r>
          </a:p>
          <a:p>
            <a:pPr algn="ctr"/>
            <a:endParaRPr lang="en-US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1447800" y="4800600"/>
            <a:ext cx="3962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latin typeface="Comic Sans MS" pitchFamily="66" charset="0"/>
              </a:rPr>
              <a:t>Negative Geotropism</a:t>
            </a:r>
          </a:p>
          <a:p>
            <a:pPr algn="ctr"/>
            <a:r>
              <a:rPr lang="en-US">
                <a:latin typeface="Comic Sans MS" pitchFamily="66" charset="0"/>
              </a:rPr>
              <a:t> It is the growth of a plant away from the center of the earth-opposite from the pull of gravity</a:t>
            </a:r>
          </a:p>
          <a:p>
            <a:pPr algn="ctr"/>
            <a:r>
              <a:rPr lang="en-US">
                <a:latin typeface="Comic Sans MS" pitchFamily="66" charset="0"/>
              </a:rPr>
              <a:t>Ex. stems grow up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7696200" y="6248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9224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096000"/>
            <a:ext cx="838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16" name="Picture 24" descr="image00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0"/>
            <a:ext cx="32416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6400800" y="541020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Positive Geotropism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6248400" y="2514600"/>
            <a:ext cx="21336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Negative Geotropism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3657600" y="12954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(“Geo” – Earth)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7" grpId="0"/>
      <p:bldP spid="8212" grpId="0"/>
      <p:bldP spid="8214" grpId="0"/>
      <p:bldP spid="8217" grpId="0"/>
      <p:bldP spid="8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7543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latin typeface="AR JULIAN" pitchFamily="2" charset="0"/>
              </a:rPr>
              <a:t>IMPORTANCE OF GEOTROPISM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162800" y="6096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1024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8382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 flipH="1">
            <a:off x="1143000" y="2667000"/>
            <a:ext cx="716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latin typeface="Comic Sans MS" pitchFamily="66" charset="0"/>
              </a:rPr>
              <a:t> Pulls roots down to anchor a plant</a:t>
            </a:r>
          </a:p>
          <a:p>
            <a:endParaRPr lang="en-US" sz="320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US" sz="3200">
                <a:latin typeface="Comic Sans MS" pitchFamily="66" charset="0"/>
              </a:rPr>
              <a:t> Roots can get needed water and </a:t>
            </a:r>
          </a:p>
          <a:p>
            <a:r>
              <a:rPr lang="en-US" sz="3200">
                <a:latin typeface="Comic Sans MS" pitchFamily="66" charset="0"/>
              </a:rPr>
              <a:t>   minerals if they stay in the soil</a:t>
            </a:r>
          </a:p>
        </p:txBody>
      </p:sp>
      <p:pic>
        <p:nvPicPr>
          <p:cNvPr id="10246" name="Picture 8" descr="http://rds.yahoo.com/_ylt=A2KJkeu0JJBNCmkAPBijzbkF/SIG=120ot16ti/EXP=1301321012/**http%3a/ridge.icu.ac.jp/BIOBK/corngeotr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953000"/>
            <a:ext cx="411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B050"/>
                </a:solidFill>
                <a:latin typeface="Ravie" pitchFamily="82" charset="0"/>
              </a:rPr>
              <a:t>PHOTOTROPISM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600200" y="1447800"/>
            <a:ext cx="579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The growth response of a plant in response to light direction is called </a:t>
            </a:r>
            <a:r>
              <a:rPr lang="en-US" sz="2800" b="1">
                <a:latin typeface="Comic Sans MS" pitchFamily="66" charset="0"/>
              </a:rPr>
              <a:t>phototropism</a:t>
            </a:r>
            <a:r>
              <a:rPr lang="en-US" sz="2800">
                <a:latin typeface="Comic Sans MS" pitchFamily="66" charset="0"/>
              </a:rPr>
              <a:t>. 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924800" y="61722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12293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019800"/>
            <a:ext cx="1143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5486400" y="1752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3200400" y="1066800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/>
              <a:t>(“Photo” – light)</a:t>
            </a:r>
          </a:p>
        </p:txBody>
      </p:sp>
      <p:pic>
        <p:nvPicPr>
          <p:cNvPr id="12296" name="Picture 12" descr="Phototropis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48768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1981200" y="6149975"/>
            <a:ext cx="525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Ex. Stems growing toward the window to get to the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5" grpId="0"/>
      <p:bldP spid="9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o the light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4300" y="375443"/>
            <a:ext cx="8610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AR JULIAN" pitchFamily="2" charset="0"/>
              </a:rPr>
              <a:t>IMPORTANCE OF PHOTOTROPISM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772400" y="6019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1434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143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655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Enables leaves to be in the best position possible to receive adequate light for photosynthesis</a:t>
            </a:r>
          </a:p>
        </p:txBody>
      </p:sp>
      <p:pic>
        <p:nvPicPr>
          <p:cNvPr id="14342" name="Picture 7" descr="http://rds.yahoo.com/_ylt=A2KJke0BJJBNgkUArD6jzbkF/SIG=136k9e2ab/EXP=1301320833/**http%3a/www.darienps.org/teachers/otterspoor/botany/tropisms/Gravitropismw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743200" y="62484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/>
              <a:t>http://www.darienps.org/teachers/otterspoor/botany/tropisms/Gravitropismwlight.jpg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14400" y="22860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latin typeface="Jokerman" pitchFamily="82" charset="0"/>
              </a:rPr>
              <a:t>THIGMOTROPISM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5181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Thigmotropism</a:t>
            </a:r>
            <a:r>
              <a:rPr lang="en-US" sz="2800">
                <a:latin typeface="Comic Sans MS" pitchFamily="66" charset="0"/>
              </a:rPr>
              <a:t> is the growth of a plant in response to touch/contact. 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7239000" y="6248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NEXT</a:t>
            </a:r>
          </a:p>
        </p:txBody>
      </p:sp>
      <p:sp>
        <p:nvSpPr>
          <p:cNvPr id="15365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248400"/>
            <a:ext cx="1143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2590800" y="11430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mic Sans MS" pitchFamily="66" charset="0"/>
              </a:rPr>
              <a:t>(“Thigmo” – “touch”)</a:t>
            </a:r>
          </a:p>
        </p:txBody>
      </p:sp>
      <p:pic>
        <p:nvPicPr>
          <p:cNvPr id="15367" name="Picture 11" descr="http://upload.wikimedia.org/wikipedia/commons/7/7d/Brunnichia_ovat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95400"/>
            <a:ext cx="3048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5791200" y="43434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Tendrils on a sweet pea</a:t>
            </a: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6248400" y="4038600"/>
            <a:ext cx="1900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Photo by Christopher Meloche</a:t>
            </a:r>
          </a:p>
        </p:txBody>
      </p:sp>
      <p:pic>
        <p:nvPicPr>
          <p:cNvPr id="15370" name="Picture 13" descr="http://upload.wikimedia.org/wikipedia/commons/3/32/Vin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5" descr="http://upload.wikimedia.org/wikipedia/commons/d/d5/Schornstein_Kletterpflanze_Meid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76600"/>
            <a:ext cx="19050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2286000" y="60960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mic Sans MS" pitchFamily="66" charset="0"/>
              </a:rPr>
              <a:t>Vines growing on a wall or fence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5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75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utoUpdateAnimBg="0"/>
      <p:bldP spid="28680" grpId="0" autoUpdateAnimBg="0"/>
      <p:bldP spid="286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Thigmotropism</a:t>
            </a:r>
          </a:p>
        </p:txBody>
      </p:sp>
      <p:pic>
        <p:nvPicPr>
          <p:cNvPr id="45060" name="Picture 4" descr="39_27Thigmotropism_CL.jpg                                      0011BC36PB G4 Rm 704                   BEC4BCCA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295400"/>
            <a:ext cx="5638800" cy="541324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ldflowers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Pre AP</Value>
    </Resourc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9635F5E94C478CE7A64B977E5B59" ma:contentTypeVersion="1" ma:contentTypeDescription="Create a new document." ma:contentTypeScope="" ma:versionID="18e1ecc7b619bcc9950c69964cbb907b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5423D0C-4B81-42D5-A6CE-2A0E7A4F2D74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3dad766c-9e36-455d-8d7c-234eca89fec7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06B1764-4294-4F07-90F8-122362BB91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77420-55BF-4260-8F97-DFAF743BB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2354</TotalTime>
  <Words>348</Words>
  <Application>Microsoft Macintosh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Aharoni</vt:lpstr>
      <vt:lpstr>AR CHRISTY</vt:lpstr>
      <vt:lpstr>AR HERMANN</vt:lpstr>
      <vt:lpstr>AR JULIAN</vt:lpstr>
      <vt:lpstr>Calisto MT</vt:lpstr>
      <vt:lpstr>Candara</vt:lpstr>
      <vt:lpstr>Century Gothic</vt:lpstr>
      <vt:lpstr>Comic Sans MS</vt:lpstr>
      <vt:lpstr>Constantia</vt:lpstr>
      <vt:lpstr>Goudy Stout</vt:lpstr>
      <vt:lpstr>Jokerman</vt:lpstr>
      <vt:lpstr>Rage Italic</vt:lpstr>
      <vt:lpstr>Ravie</vt:lpstr>
      <vt:lpstr>Snap ITC</vt:lpstr>
      <vt:lpstr>Arial</vt:lpstr>
      <vt:lpstr>Wildflowers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Thigmotropism</vt:lpstr>
      <vt:lpstr>PowerPoint Presentation</vt:lpstr>
      <vt:lpstr>PowerPoint Presentation</vt:lpstr>
      <vt:lpstr>PowerPoint Presentation</vt:lpstr>
    </vt:vector>
  </TitlesOfParts>
  <Company>Global Symphony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tropism powerpoint</dc:title>
  <dc:creator>bharat</dc:creator>
  <cp:lastModifiedBy>Mattson, Hannah</cp:lastModifiedBy>
  <cp:revision>84</cp:revision>
  <dcterms:created xsi:type="dcterms:W3CDTF">2010-06-14T10:24:45Z</dcterms:created>
  <dcterms:modified xsi:type="dcterms:W3CDTF">2016-09-01T03:03:59Z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0x010100A60D9635F5E94C478CE7A64B977E5B59</vt:lpwstr>
  </property>
  <property fmtid="{D5CDD505-2E9C-101B-9397-08002B2CF9AE}" pid="3" name="ShowTimer">
    <vt:bool>true</vt:bool>
  </property>
  <property fmtid="{D5CDD505-2E9C-101B-9397-08002B2CF9AE}" pid="4" name="ShowPercent">
    <vt:bool>true</vt:bool>
  </property>
  <property fmtid="{D5CDD505-2E9C-101B-9397-08002B2CF9AE}" pid="5" name="KeepGraph">
    <vt:bool>false</vt:bool>
  </property>
</Properties>
</file>