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2" r:id="rId14"/>
    <p:sldId id="272" r:id="rId15"/>
    <p:sldId id="260" r:id="rId16"/>
    <p:sldId id="264" r:id="rId17"/>
    <p:sldId id="288" r:id="rId18"/>
    <p:sldId id="259" r:id="rId19"/>
    <p:sldId id="274" r:id="rId20"/>
    <p:sldId id="265" r:id="rId21"/>
    <p:sldId id="266" r:id="rId22"/>
    <p:sldId id="267" r:id="rId23"/>
    <p:sldId id="269" r:id="rId24"/>
    <p:sldId id="270" r:id="rId25"/>
    <p:sldId id="271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1EA169-47DF-C441-B3EF-96F67EB9E29C}" type="datetimeFigureOut">
              <a:rPr lang="en-US"/>
              <a:pPr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C23F46-E9EF-BB4C-AF20-F9D052FE4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7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Velcro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E4ACB4-37A6-6B4D-88D2-92B3AE250FE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Fat cells that have been emptied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02761-3D1D-B140-8EC3-6909BBA5191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Human tongue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9319EF-A7EF-E742-BEF6-2B45308B44D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Salt and pepper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869054-B2B0-A243-8AA4-10220E6F6D0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Split end of hair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719F3F-5EB6-8E47-91EE-526BB260EAB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Toilet paper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A14E7-2FCD-804C-9C29-8450CE454C0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Used dental floss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E32008-F2B5-134E-83DD-1FC9ADB5685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Rear ends of demodox (eyelash mites) on an eyelash hair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903336-F63C-C945-ADA5-C927A5B10D8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Sutured  wound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1C9CA-0126-0E43-80D3-77E62EBDF5E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Bone marrow making blood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DEB1E4-08BA-9544-B8FC-344B7217EA5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816888D-5D0F-7043-90BE-F7BCBFA82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F7EE-460D-7B47-8BA0-650932493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A936B-B080-9444-814E-623E6E320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smtClean="0">
                <a:solidFill>
                  <a:srgbClr val="B870B8"/>
                </a:solidFill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A2F2C-B472-0043-8A70-CCDC67BD3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smtClean="0">
                <a:solidFill>
                  <a:srgbClr val="B870B8"/>
                </a:solidFill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280B-CC74-9B44-A8F5-0EC5CD491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CB44F0B-AD61-9642-B998-652C46180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0A2DE3-D6E1-5446-927A-BD6A973F1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smtClean="0">
                <a:solidFill>
                  <a:srgbClr val="B870B8"/>
                </a:solidFill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D6A29B6-9F90-9A44-ACBE-C790055C8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83BD3-D78B-0740-A88A-3C6AFE6D5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9D91-4183-2B40-BD6D-C289E498F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1ABD-7D4B-8E4C-9594-3154F3C65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A8C3-CB0B-1346-8CAB-E1CEC5DE8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B25E1-9ED9-7949-85D9-F41351B15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432B-B7EA-A34A-8F95-583D1E2FD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786AD108-064E-6F48-9AAE-1EA9DE6C9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4424A-6EB8-394F-91AE-10CFC0550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DFAD8-F7DB-C540-B10B-8D2DA4D8B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78CE59-4408-2A4B-90E9-A3A422800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B870B8"/>
                </a:solidFill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D9A4B30-C699-8C42-9144-72D656D43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9E1EB842-54D0-F74B-88B1-4D0803ECA0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778" r:id="rId21"/>
    <p:sldLayoutId id="2147483779" r:id="rId2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anose="02060603020205020403" pitchFamily="18" charset="0"/>
          <a:ea typeface="ＭＳ Ｐゴシック" panose="020B0600070205080204" pitchFamily="34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w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UNIT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4419600" cy="297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MICROSCOPES AND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THE CELL THEORY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209800" y="46482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SB1.a.  Explain the role of cell organelles for both prokaryotic and eukaryotic cells, including the cell membrane, in maintaining homeostasis and cell reproduction.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9.</a:t>
            </a:r>
          </a:p>
        </p:txBody>
      </p:sp>
      <p:pic>
        <p:nvPicPr>
          <p:cNvPr id="40963" name="Picture 2" descr="This is what bone marrow making blood looks lik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5638800" cy="56388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10.</a:t>
            </a:r>
          </a:p>
        </p:txBody>
      </p:sp>
      <p:pic>
        <p:nvPicPr>
          <p:cNvPr id="43011" name="Picture 2" descr="These are fat cells that have been emptied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42988"/>
            <a:ext cx="5357813" cy="53578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We are learning this so this doesn</a:t>
            </a:r>
            <a:r>
              <a:rPr lang="ja-JP" altLang="en-US">
                <a:latin typeface="Rockwell" charset="0"/>
                <a:ea typeface="ＭＳ Ｐゴシック" charset="0"/>
              </a:rPr>
              <a:t>’</a:t>
            </a:r>
            <a:r>
              <a:rPr lang="en-US">
                <a:latin typeface="Rockwell" charset="0"/>
                <a:ea typeface="ＭＳ Ｐゴシック" charset="0"/>
              </a:rPr>
              <a:t>t happen…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Rockwell" charset="0"/>
              <a:ea typeface="ＭＳ Ｐゴシック" charset="0"/>
            </a:endParaRPr>
          </a:p>
        </p:txBody>
      </p:sp>
      <p:pic>
        <p:nvPicPr>
          <p:cNvPr id="45060" name="Picture 2" descr="What I see in the microscope in my Biology clas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6725"/>
            <a:ext cx="4876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  <a:ea typeface="+mj-ea"/>
                <a:cs typeface="+mj-cs"/>
              </a:rPr>
              <a:t>What are the properties of microscopes?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Used to see objects too small to see with naked eye.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Magnification- increase in apparent size of object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Total magnification-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Eyepiece lens (10x) multiplied by objective lens (4x, 10x, 40x, or 100x)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TWO TYPES: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6084" name="Picture 5" descr="109-4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914400"/>
            <a:ext cx="1481138" cy="2871788"/>
          </a:xfrm>
          <a:noFill/>
        </p:spPr>
      </p:pic>
      <p:pic>
        <p:nvPicPr>
          <p:cNvPr id="46085" name="Picture 8" descr="Pf07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What are two types of microscopes?</a:t>
            </a:r>
          </a:p>
        </p:txBody>
      </p:sp>
      <p:pic>
        <p:nvPicPr>
          <p:cNvPr id="47107" name="Picture 5" descr="138-microscopes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438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TwoFeiHighResolutionTransmissionElectronMicroscopesWithCryogenicStage(resize)?percent=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1.  LIGHT MICROSCOPE (LM)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Magnifies objects using </a:t>
            </a:r>
            <a:r>
              <a:rPr lang="en-US" u="sng">
                <a:latin typeface="Arial" charset="0"/>
                <a:ea typeface="ＭＳ Ｐゴシック" charset="0"/>
              </a:rPr>
              <a:t>light</a:t>
            </a:r>
            <a:r>
              <a:rPr lang="en-US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Smallest item magnified would be a </a:t>
            </a:r>
            <a:r>
              <a:rPr lang="en-US" u="sng">
                <a:latin typeface="Arial" charset="0"/>
                <a:ea typeface="ＭＳ Ｐゴシック" charset="0"/>
              </a:rPr>
              <a:t>bacteria cell.  </a:t>
            </a:r>
          </a:p>
        </p:txBody>
      </p:sp>
      <p:pic>
        <p:nvPicPr>
          <p:cNvPr id="48132" name="Picture 6" descr="download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138-microscopes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15287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MICRO-labe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900"/>
            <a:ext cx="7239000" cy="676433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4" name="How Does a Microscope Wor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447800"/>
            <a:ext cx="7369175" cy="4144963"/>
          </a:xfrm>
        </p:spPr>
      </p:pic>
    </p:spTree>
    <p:extLst>
      <p:ext uri="{BB962C8B-B14F-4D97-AF65-F5344CB8AC3E}">
        <p14:creationId xmlns:p14="http://schemas.microsoft.com/office/powerpoint/2010/main" val="62885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pPr marL="838200" indent="-838200" eaLnBrk="1" hangingPunct="1">
              <a:buFontTx/>
              <a:buAutoNum type="arabicPeriod" startAt="2"/>
            </a:pPr>
            <a:r>
              <a:rPr lang="en-US" sz="4000">
                <a:latin typeface="Arial" charset="0"/>
                <a:ea typeface="ＭＳ Ｐゴシック" charset="0"/>
              </a:rPr>
              <a:t>ELECTRON </a:t>
            </a:r>
            <a:br>
              <a:rPr lang="en-US" sz="4000">
                <a:latin typeface="Arial" charset="0"/>
                <a:ea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</a:rPr>
              <a:t>MICROSCOPES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Uses a </a:t>
            </a:r>
            <a:r>
              <a:rPr lang="en-US" sz="2800" u="sng">
                <a:latin typeface="Arial" charset="0"/>
                <a:ea typeface="ＭＳ Ｐゴシック" charset="0"/>
              </a:rPr>
              <a:t>beam of electrons</a:t>
            </a:r>
            <a:r>
              <a:rPr lang="en-US" sz="2800"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Smallest item magnified would be </a:t>
            </a:r>
            <a:r>
              <a:rPr lang="en-US" sz="2800" u="sng">
                <a:latin typeface="Arial" charset="0"/>
                <a:ea typeface="ＭＳ Ｐゴシック" charset="0"/>
              </a:rPr>
              <a:t>cell organelles, macromolecules, viruses.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Must be in a </a:t>
            </a:r>
            <a:r>
              <a:rPr lang="en-US" sz="2800" u="sng">
                <a:latin typeface="Arial" charset="0"/>
                <a:ea typeface="ＭＳ Ｐゴシック" charset="0"/>
              </a:rPr>
              <a:t>vacuum</a:t>
            </a:r>
            <a:r>
              <a:rPr lang="en-US" sz="2800">
                <a:latin typeface="Arial" charset="0"/>
                <a:ea typeface="ＭＳ Ｐゴシック" charset="0"/>
              </a:rPr>
              <a:t> so can</a:t>
            </a:r>
            <a:r>
              <a:rPr lang="ja-JP" altLang="en-US" sz="2800">
                <a:latin typeface="Arial" charset="0"/>
                <a:ea typeface="MS Gothic" charset="0"/>
                <a:cs typeface="MS Gothic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</a:rPr>
              <a:t>t view anything </a:t>
            </a:r>
            <a:r>
              <a:rPr lang="en-US" altLang="ja-JP" sz="2800" u="sng">
                <a:latin typeface="Arial" charset="0"/>
                <a:ea typeface="ＭＳ Ｐゴシック" charset="0"/>
              </a:rPr>
              <a:t>living</a:t>
            </a:r>
            <a:r>
              <a:rPr lang="en-US" altLang="ja-JP" sz="2800">
                <a:latin typeface="Arial" charset="0"/>
                <a:ea typeface="ＭＳ Ｐゴシック" charset="0"/>
              </a:rPr>
              <a:t>.</a:t>
            </a: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50180" name="Picture 6" descr="cellsize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744913"/>
            <a:ext cx="3733800" cy="2784475"/>
          </a:xfrm>
        </p:spPr>
      </p:pic>
      <p:pic>
        <p:nvPicPr>
          <p:cNvPr id="50181" name="Picture 8" descr="cellsize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3856038" cy="2795588"/>
          </a:xfrm>
          <a:noFill/>
        </p:spPr>
      </p:pic>
      <p:pic>
        <p:nvPicPr>
          <p:cNvPr id="50182" name="Picture 13" descr="mitochond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1952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43000" y="130175"/>
            <a:ext cx="7772400" cy="1446213"/>
          </a:xfrm>
        </p:spPr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OTHER THINGS TO KNOW: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How do you make a slide?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How do you find your object on the slide once made?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Microscope Reminders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1.</a:t>
            </a:r>
          </a:p>
        </p:txBody>
      </p:sp>
      <p:pic>
        <p:nvPicPr>
          <p:cNvPr id="24579" name="Picture 4" descr="http://www.cracked.com/phpimages/article/4/9/9/139499.jpg?v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1219200"/>
            <a:ext cx="7315200" cy="496252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DEVELOPMENT OF THE CELL THEORY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Robert Hooke (1665)- discovered cells.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Thought they looked like monk</a:t>
            </a:r>
            <a:r>
              <a:rPr lang="ja-JP" altLang="en-US" sz="2400">
                <a:latin typeface="Arial" charset="0"/>
                <a:ea typeface="MS Gothic" charset="0"/>
                <a:cs typeface="MS Gothic" charset="0"/>
              </a:rPr>
              <a:t>’</a:t>
            </a:r>
            <a:r>
              <a:rPr lang="en-US" altLang="ja-JP" sz="2400">
                <a:latin typeface="Arial" charset="0"/>
                <a:ea typeface="ＭＳ Ｐゴシック" charset="0"/>
              </a:rPr>
              <a:t>s bedrooms which were called </a:t>
            </a:r>
            <a:r>
              <a:rPr lang="ja-JP" altLang="en-US" sz="2400">
                <a:latin typeface="Arial" charset="0"/>
                <a:ea typeface="MS Gothic" charset="0"/>
                <a:cs typeface="MS Gothic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</a:rPr>
              <a:t>cells.</a:t>
            </a:r>
            <a:r>
              <a:rPr lang="ja-JP" altLang="en-US" sz="2400">
                <a:latin typeface="Arial" charset="0"/>
                <a:ea typeface="MS Gothic" charset="0"/>
                <a:cs typeface="MS Gothic" charset="0"/>
              </a:rPr>
              <a:t>”</a:t>
            </a:r>
            <a:endParaRPr lang="en-US" altLang="ja-JP" sz="24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52228" name="Picture 4" descr="hook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1619250" cy="1952625"/>
          </a:xfrm>
          <a:noFill/>
        </p:spPr>
      </p:pic>
      <p:pic>
        <p:nvPicPr>
          <p:cNvPr id="52229" name="Picture 7" descr="cor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676400"/>
            <a:ext cx="1828800" cy="1828800"/>
          </a:xfrm>
          <a:noFill/>
        </p:spPr>
      </p:pic>
      <p:pic>
        <p:nvPicPr>
          <p:cNvPr id="52230" name="Picture 10" descr="ho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7574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DEVELOPMENT OF THE CELL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Schleiden (1839): botanist; all plant parts are made of cells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Schwann (1839): zoologist; all animal parts are made of cells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rPr>
              <a:t>Both observed that there were different types of cells in each that performed different functions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3252" name="Picture 4" descr="ge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1" b="29021"/>
          <a:stretch>
            <a:fillRect/>
          </a:stretch>
        </p:blipFill>
        <p:spPr>
          <a:noFill/>
        </p:spPr>
      </p:pic>
      <p:pic>
        <p:nvPicPr>
          <p:cNvPr id="53253" name="Picture 7" descr="ge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1862138" cy="25146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DEVELOPMENT OF THE CELL THEORY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Rudolph Virchow (1855)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Stated all living cells come only from other living cells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54276" name="Picture 4" descr="vircho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524000"/>
            <a:ext cx="1643063" cy="2527300"/>
          </a:xfrm>
          <a:noFill/>
        </p:spPr>
      </p:pic>
      <p:pic>
        <p:nvPicPr>
          <p:cNvPr id="54277" name="Picture 7" descr="Buddi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b="21397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00400" y="1219200"/>
            <a:ext cx="5486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Cell Theory</a:t>
            </a:r>
          </a:p>
        </p:txBody>
      </p:sp>
      <p:pic>
        <p:nvPicPr>
          <p:cNvPr id="55299" name="Picture 3" descr="3dce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667000"/>
            <a:ext cx="2667000" cy="1828800"/>
          </a:xfrm>
          <a:noFill/>
        </p:spPr>
      </p:pic>
      <p:pic>
        <p:nvPicPr>
          <p:cNvPr id="55300" name="Picture 4" descr="sascellpic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724400"/>
            <a:ext cx="2667000" cy="1905000"/>
          </a:xfrm>
          <a:noFill/>
        </p:spPr>
      </p:pic>
      <p:pic>
        <p:nvPicPr>
          <p:cNvPr id="55301" name="Picture 6" descr="j02323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2786063" cy="2209800"/>
          </a:xfrm>
          <a:noFill/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3200400" y="2743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/>
              <a:t> All organisms are made up of cells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/>
              <a:t>Cell is the basic unit of organization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/>
              <a:t>Cells come from pre-existing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Eukaryote	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Nucleus and organelles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Animals, plants, fungi, protists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Prokaryote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No nucleus or organelles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Bacteria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6323" name="Picture 17" descr="cell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057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Unicellular- one celled (amoeba, bacteria)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Multicellular- many celled (animals, plants)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57347" name="Picture 4" descr="amoeb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609600"/>
            <a:ext cx="2819400" cy="1973263"/>
          </a:xfrm>
          <a:noFill/>
        </p:spPr>
      </p:pic>
      <p:pic>
        <p:nvPicPr>
          <p:cNvPr id="57348" name="Picture 7" descr="pand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0" y="2819400"/>
            <a:ext cx="2495550" cy="330676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769938"/>
          </a:xfrm>
        </p:spPr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Activities for today:		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Introduction to the Microscope Lab</a:t>
            </a:r>
          </a:p>
          <a:p>
            <a:pPr eaLnBrk="1" hangingPunct="1"/>
            <a:endParaRPr lang="en-US"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Microscope Knowledge Check tomorrow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2.</a:t>
            </a:r>
          </a:p>
        </p:txBody>
      </p:sp>
      <p:pic>
        <p:nvPicPr>
          <p:cNvPr id="26627" name="Picture 4" descr="http://www.cracked.com/phpimages/article/5/0/0/139500.jpg?v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7825" y="838200"/>
            <a:ext cx="5486400" cy="5486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3.</a:t>
            </a:r>
          </a:p>
        </p:txBody>
      </p:sp>
      <p:pic>
        <p:nvPicPr>
          <p:cNvPr id="28675" name="Picture 2" descr="https://itiltdotme.files.wordpress.com/2012/05/salt-pepper.jpeg?w=8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447800"/>
            <a:ext cx="6426200" cy="41449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4.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Rockwell" charset="0"/>
              <a:ea typeface="ＭＳ Ｐゴシック" charset="0"/>
            </a:endParaRPr>
          </a:p>
        </p:txBody>
      </p:sp>
      <p:pic>
        <p:nvPicPr>
          <p:cNvPr id="30724" name="Picture 2" descr="https://itiltdotme.files.wordpress.com/2012/05/hair-3.jpeg?w=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3538"/>
            <a:ext cx="600551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5.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Rockwell" charset="0"/>
              <a:ea typeface="ＭＳ Ｐゴシック" charset="0"/>
            </a:endParaRPr>
          </a:p>
        </p:txBody>
      </p:sp>
      <p:pic>
        <p:nvPicPr>
          <p:cNvPr id="32772" name="Picture 2" descr="https://itiltdotme.files.wordpress.com/2012/05/toilet-paper.jpeg?w=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191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6.</a:t>
            </a:r>
          </a:p>
        </p:txBody>
      </p:sp>
      <p:pic>
        <p:nvPicPr>
          <p:cNvPr id="34819" name="Picture 2" descr="http://www.topdesignmag.com/wp-content/uploads/2011/07/11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371600"/>
            <a:ext cx="6426200" cy="4144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7.</a:t>
            </a:r>
          </a:p>
        </p:txBody>
      </p:sp>
      <p:pic>
        <p:nvPicPr>
          <p:cNvPr id="36867" name="Picture 4" descr="http://www.cracked.com/phpimages/article/5/1/5/139515_v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762000"/>
            <a:ext cx="5029200" cy="52276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ＭＳ Ｐゴシック" charset="0"/>
              </a:rPr>
              <a:t>8.</a:t>
            </a:r>
          </a:p>
        </p:txBody>
      </p:sp>
      <p:pic>
        <p:nvPicPr>
          <p:cNvPr id="38915" name="Picture 2" descr="http://www.topdesignmag.com/wp-content/uploads/2011/07/23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38200"/>
            <a:ext cx="6086475" cy="56388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437</TotalTime>
  <Words>407</Words>
  <Application>Microsoft Macintosh PowerPoint</Application>
  <PresentationFormat>On-screen Show (4:3)</PresentationFormat>
  <Paragraphs>89</Paragraphs>
  <Slides>26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Rockwell</vt:lpstr>
      <vt:lpstr>Wingdings</vt:lpstr>
      <vt:lpstr>Calibri</vt:lpstr>
      <vt:lpstr>MS Gothic</vt:lpstr>
      <vt:lpstr>Advantage</vt:lpstr>
      <vt:lpstr>UNIT 2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We are learning this so this doesn’t happen…</vt:lpstr>
      <vt:lpstr>What are the properties of microscopes?</vt:lpstr>
      <vt:lpstr>PowerPoint Presentation</vt:lpstr>
      <vt:lpstr>1.  LIGHT MICROSCOPE (LM)</vt:lpstr>
      <vt:lpstr>PowerPoint Presentation</vt:lpstr>
      <vt:lpstr>How does it work?</vt:lpstr>
      <vt:lpstr>ELECTRON  MICROSCOPES</vt:lpstr>
      <vt:lpstr>OTHER THINGS TO KNOW:</vt:lpstr>
      <vt:lpstr>DEVELOPMENT OF THE CELL THEORY</vt:lpstr>
      <vt:lpstr>DEVELOPMENT OF THE CELL THEORY</vt:lpstr>
      <vt:lpstr>DEVELOPMENT OF THE CELL THEORY</vt:lpstr>
      <vt:lpstr>The Cell Theory</vt:lpstr>
      <vt:lpstr>PowerPoint Presentation</vt:lpstr>
      <vt:lpstr>PowerPoint Presentation</vt:lpstr>
      <vt:lpstr>Activities for today: 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Preferred Customer</dc:creator>
  <cp:lastModifiedBy>Hannah Mattson</cp:lastModifiedBy>
  <cp:revision>14</cp:revision>
  <dcterms:created xsi:type="dcterms:W3CDTF">2005-09-18T17:26:13Z</dcterms:created>
  <dcterms:modified xsi:type="dcterms:W3CDTF">2016-02-01T19:31:16Z</dcterms:modified>
</cp:coreProperties>
</file>