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16D12-7421-4FE3-B683-36F55FECA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F409085-5520-4618-B847-C333BAD44DE1}" type="datetimeFigureOut">
              <a:rPr lang="en-US" smtClean="0"/>
              <a:pPr/>
              <a:t>3/21/16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EAFDEC6-A557-425D-9C14-494B8B12A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3/22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get when you cross an octopus and a chicken? And why? (use what you know about meiosis to explain)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1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bimei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086600" cy="6837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ei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821738" y="1901825"/>
            <a:ext cx="322262" cy="2009775"/>
          </a:xfrm>
          <a:custGeom>
            <a:avLst/>
            <a:gdLst>
              <a:gd name="T0" fmla="+- 0 25078 24507"/>
              <a:gd name="T1" fmla="*/ T0 w 894"/>
              <a:gd name="T2" fmla="+- 0 5308 5283"/>
              <a:gd name="T3" fmla="*/ 5308 h 5582"/>
              <a:gd name="T4" fmla="+- 0 25085 24507"/>
              <a:gd name="T5" fmla="*/ T4 w 894"/>
              <a:gd name="T6" fmla="+- 0 5307 5283"/>
              <a:gd name="T7" fmla="*/ 5307 h 5582"/>
              <a:gd name="T8" fmla="+- 0 25132 24507"/>
              <a:gd name="T9" fmla="*/ T8 w 894"/>
              <a:gd name="T10" fmla="+- 0 5284 5283"/>
              <a:gd name="T11" fmla="*/ 5284 h 5582"/>
              <a:gd name="T12" fmla="+- 0 25177 24507"/>
              <a:gd name="T13" fmla="*/ T12 w 894"/>
              <a:gd name="T14" fmla="+- 0 5283 5283"/>
              <a:gd name="T15" fmla="*/ 5283 h 5582"/>
              <a:gd name="T16" fmla="+- 0 25233 24507"/>
              <a:gd name="T17" fmla="*/ T16 w 894"/>
              <a:gd name="T18" fmla="+- 0 5281 5283"/>
              <a:gd name="T19" fmla="*/ 5281 h 5582"/>
              <a:gd name="T20" fmla="+- 0 25286 24507"/>
              <a:gd name="T21" fmla="*/ T20 w 894"/>
              <a:gd name="T22" fmla="+- 0 5304 5283"/>
              <a:gd name="T23" fmla="*/ 5304 h 5582"/>
              <a:gd name="T24" fmla="+- 0 25326 24507"/>
              <a:gd name="T25" fmla="*/ T24 w 894"/>
              <a:gd name="T26" fmla="+- 0 5308 5283"/>
              <a:gd name="T27" fmla="*/ 5308 h 5582"/>
              <a:gd name="T28" fmla="+- 0 25367 24507"/>
              <a:gd name="T29" fmla="*/ T28 w 894"/>
              <a:gd name="T30" fmla="+- 0 5308 5283"/>
              <a:gd name="T31" fmla="*/ 5308 h 5582"/>
              <a:gd name="T32" fmla="+- 0 25375 24507"/>
              <a:gd name="T33" fmla="*/ T32 w 894"/>
              <a:gd name="T34" fmla="+- 0 5308 5283"/>
              <a:gd name="T35" fmla="*/ 5308 h 5582"/>
              <a:gd name="T36" fmla="+- 0 25400 24507"/>
              <a:gd name="T37" fmla="*/ T36 w 894"/>
              <a:gd name="T38" fmla="+- 0 5308 5283"/>
              <a:gd name="T39" fmla="*/ 5308 h 5582"/>
              <a:gd name="T40" fmla="+- 0 25389 24507"/>
              <a:gd name="T41" fmla="*/ T40 w 894"/>
              <a:gd name="T42" fmla="+- 0 5363 5283"/>
              <a:gd name="T43" fmla="*/ 5363 h 5582"/>
              <a:gd name="T44" fmla="+- 0 25367 24507"/>
              <a:gd name="T45" fmla="*/ T44 w 894"/>
              <a:gd name="T46" fmla="+- 0 5376 5283"/>
              <a:gd name="T47" fmla="*/ 5376 h 5582"/>
              <a:gd name="T48" fmla="+- 0 25375 24507"/>
              <a:gd name="T49" fmla="*/ T48 w 894"/>
              <a:gd name="T50" fmla="+- 0 5432 5283"/>
              <a:gd name="T51" fmla="*/ 5432 h 5582"/>
              <a:gd name="T52" fmla="+- 0 25382 24507"/>
              <a:gd name="T53" fmla="*/ T52 w 894"/>
              <a:gd name="T54" fmla="+- 0 5480 5283"/>
              <a:gd name="T55" fmla="*/ 5480 h 5582"/>
              <a:gd name="T56" fmla="+- 0 25378 24507"/>
              <a:gd name="T57" fmla="*/ T56 w 894"/>
              <a:gd name="T58" fmla="+- 0 5485 5283"/>
              <a:gd name="T59" fmla="*/ 5485 h 5582"/>
              <a:gd name="T60" fmla="+- 0 25375 24507"/>
              <a:gd name="T61" fmla="*/ T60 w 894"/>
              <a:gd name="T62" fmla="+- 0 5531 5283"/>
              <a:gd name="T63" fmla="*/ 5531 h 5582"/>
              <a:gd name="T64" fmla="+- 0 25372 24507"/>
              <a:gd name="T65" fmla="*/ T64 w 894"/>
              <a:gd name="T66" fmla="+- 0 5588 5283"/>
              <a:gd name="T67" fmla="*/ 5588 h 5582"/>
              <a:gd name="T68" fmla="+- 0 25401 24507"/>
              <a:gd name="T69" fmla="*/ T68 w 894"/>
              <a:gd name="T70" fmla="+- 0 5716 5283"/>
              <a:gd name="T71" fmla="*/ 5716 h 5582"/>
              <a:gd name="T72" fmla="+- 0 25400 24507"/>
              <a:gd name="T73" fmla="*/ T72 w 894"/>
              <a:gd name="T74" fmla="+- 0 5730 5283"/>
              <a:gd name="T75" fmla="*/ 5730 h 5582"/>
              <a:gd name="T76" fmla="+- 0 25397 24507"/>
              <a:gd name="T77" fmla="*/ T76 w 894"/>
              <a:gd name="T78" fmla="+- 0 5780 5283"/>
              <a:gd name="T79" fmla="*/ 5780 h 5582"/>
              <a:gd name="T80" fmla="+- 0 25375 24507"/>
              <a:gd name="T81" fmla="*/ T80 w 894"/>
              <a:gd name="T82" fmla="+- 0 5822 5283"/>
              <a:gd name="T83" fmla="*/ 5822 h 5582"/>
              <a:gd name="T84" fmla="+- 0 25375 24507"/>
              <a:gd name="T85" fmla="*/ T84 w 894"/>
              <a:gd name="T86" fmla="+- 0 5879 5283"/>
              <a:gd name="T87" fmla="*/ 5879 h 5582"/>
              <a:gd name="T88" fmla="+- 0 25375 24507"/>
              <a:gd name="T89" fmla="*/ T88 w 894"/>
              <a:gd name="T90" fmla="+- 0 5906 5283"/>
              <a:gd name="T91" fmla="*/ 5906 h 5582"/>
              <a:gd name="T92" fmla="+- 0 25375 24507"/>
              <a:gd name="T93" fmla="*/ T92 w 894"/>
              <a:gd name="T94" fmla="+- 0 5932 5283"/>
              <a:gd name="T95" fmla="*/ 5932 h 5582"/>
              <a:gd name="T96" fmla="+- 0 25375 24507"/>
              <a:gd name="T97" fmla="*/ T96 w 894"/>
              <a:gd name="T98" fmla="+- 0 5978 5283"/>
              <a:gd name="T99" fmla="*/ 5978 h 5582"/>
              <a:gd name="T100" fmla="+- 0 25375 24507"/>
              <a:gd name="T101" fmla="*/ T100 w 894"/>
              <a:gd name="T102" fmla="+- 0 6005 5283"/>
              <a:gd name="T103" fmla="*/ 6005 h 5582"/>
              <a:gd name="T104" fmla="+- 0 25375 24507"/>
              <a:gd name="T105" fmla="*/ T104 w 894"/>
              <a:gd name="T106" fmla="+- 0 6031 5283"/>
              <a:gd name="T107" fmla="*/ 6031 h 5582"/>
              <a:gd name="T108" fmla="+- 0 25375 24507"/>
              <a:gd name="T109" fmla="*/ T108 w 894"/>
              <a:gd name="T110" fmla="+- 0 6077 5283"/>
              <a:gd name="T111" fmla="*/ 6077 h 5582"/>
              <a:gd name="T112" fmla="+- 0 25375 24507"/>
              <a:gd name="T113" fmla="*/ T112 w 894"/>
              <a:gd name="T114" fmla="+- 0 6177 5283"/>
              <a:gd name="T115" fmla="*/ 6177 h 5582"/>
              <a:gd name="T116" fmla="+- 0 25405 24507"/>
              <a:gd name="T117" fmla="*/ T116 w 894"/>
              <a:gd name="T118" fmla="+- 0 6319 5283"/>
              <a:gd name="T119" fmla="*/ 6319 h 5582"/>
              <a:gd name="T120" fmla="+- 0 25400 24507"/>
              <a:gd name="T121" fmla="*/ T120 w 894"/>
              <a:gd name="T122" fmla="+- 0 6400 5283"/>
              <a:gd name="T123" fmla="*/ 6400 h 5582"/>
              <a:gd name="T124" fmla="+- 0 25398 24507"/>
              <a:gd name="T125" fmla="*/ T124 w 894"/>
              <a:gd name="T126" fmla="+- 0 6428 5283"/>
              <a:gd name="T127" fmla="*/ 6428 h 5582"/>
              <a:gd name="T128" fmla="+- 0 25375 24507"/>
              <a:gd name="T129" fmla="*/ T128 w 894"/>
              <a:gd name="T130" fmla="+- 0 6480 5283"/>
              <a:gd name="T131" fmla="*/ 6480 h 5582"/>
              <a:gd name="T132" fmla="+- 0 25375 24507"/>
              <a:gd name="T133" fmla="*/ T132 w 894"/>
              <a:gd name="T134" fmla="+- 0 6524 5283"/>
              <a:gd name="T135" fmla="*/ 6524 h 5582"/>
              <a:gd name="T136" fmla="+- 0 25375 24507"/>
              <a:gd name="T137" fmla="*/ T136 w 894"/>
              <a:gd name="T138" fmla="+- 0 6582 5283"/>
              <a:gd name="T139" fmla="*/ 6582 h 5582"/>
              <a:gd name="T140" fmla="+- 0 25404 24507"/>
              <a:gd name="T141" fmla="*/ T140 w 894"/>
              <a:gd name="T142" fmla="+- 0 6614 5283"/>
              <a:gd name="T143" fmla="*/ 6614 h 5582"/>
              <a:gd name="T144" fmla="+- 0 25400 24507"/>
              <a:gd name="T145" fmla="*/ T144 w 894"/>
              <a:gd name="T146" fmla="+- 0 6672 5283"/>
              <a:gd name="T147" fmla="*/ 6672 h 5582"/>
              <a:gd name="T148" fmla="+- 0 25397 24507"/>
              <a:gd name="T149" fmla="*/ T148 w 894"/>
              <a:gd name="T150" fmla="+- 0 6729 5283"/>
              <a:gd name="T151" fmla="*/ 6729 h 5582"/>
              <a:gd name="T152" fmla="+- 0 25375 24507"/>
              <a:gd name="T153" fmla="*/ T152 w 894"/>
              <a:gd name="T154" fmla="+- 0 6782 5283"/>
              <a:gd name="T155" fmla="*/ 6782 h 5582"/>
              <a:gd name="T156" fmla="+- 0 25375 24507"/>
              <a:gd name="T157" fmla="*/ T156 w 894"/>
              <a:gd name="T158" fmla="+- 0 6846 5283"/>
              <a:gd name="T159" fmla="*/ 6846 h 5582"/>
              <a:gd name="T160" fmla="+- 0 25375 24507"/>
              <a:gd name="T161" fmla="*/ T160 w 894"/>
              <a:gd name="T162" fmla="+- 0 6877 5283"/>
              <a:gd name="T163" fmla="*/ 6877 h 5582"/>
              <a:gd name="T164" fmla="+- 0 25378 24507"/>
              <a:gd name="T165" fmla="*/ T164 w 894"/>
              <a:gd name="T166" fmla="+- 0 6915 5283"/>
              <a:gd name="T167" fmla="*/ 6915 h 5582"/>
              <a:gd name="T168" fmla="+- 0 25375 24507"/>
              <a:gd name="T169" fmla="*/ T168 w 894"/>
              <a:gd name="T170" fmla="+- 0 6970 5283"/>
              <a:gd name="T171" fmla="*/ 6970 h 5582"/>
              <a:gd name="T172" fmla="+- 0 25367 24507"/>
              <a:gd name="T173" fmla="*/ T172 w 894"/>
              <a:gd name="T174" fmla="+- 0 7133 5283"/>
              <a:gd name="T175" fmla="*/ 7133 h 5582"/>
              <a:gd name="T176" fmla="+- 0 25407 24507"/>
              <a:gd name="T177" fmla="*/ T176 w 894"/>
              <a:gd name="T178" fmla="+- 0 7372 5283"/>
              <a:gd name="T179" fmla="*/ 7372 h 5582"/>
              <a:gd name="T180" fmla="+- 0 25400 24507"/>
              <a:gd name="T181" fmla="*/ T180 w 894"/>
              <a:gd name="T182" fmla="+- 0 7491 5283"/>
              <a:gd name="T183" fmla="*/ 7491 h 5582"/>
              <a:gd name="T184" fmla="+- 0 25398 24507"/>
              <a:gd name="T185" fmla="*/ T184 w 894"/>
              <a:gd name="T186" fmla="+- 0 7519 5283"/>
              <a:gd name="T187" fmla="*/ 7519 h 5582"/>
              <a:gd name="T188" fmla="+- 0 25375 24507"/>
              <a:gd name="T189" fmla="*/ T188 w 894"/>
              <a:gd name="T190" fmla="+- 0 7571 5283"/>
              <a:gd name="T191" fmla="*/ 7571 h 5582"/>
              <a:gd name="T192" fmla="+- 0 25375 24507"/>
              <a:gd name="T193" fmla="*/ T192 w 894"/>
              <a:gd name="T194" fmla="+- 0 7615 5283"/>
              <a:gd name="T195" fmla="*/ 7615 h 5582"/>
              <a:gd name="T196" fmla="+- 0 25375 24507"/>
              <a:gd name="T197" fmla="*/ T196 w 894"/>
              <a:gd name="T198" fmla="+- 0 7727 5283"/>
              <a:gd name="T199" fmla="*/ 7727 h 5582"/>
              <a:gd name="T200" fmla="+- 0 25356 24507"/>
              <a:gd name="T201" fmla="*/ T200 w 894"/>
              <a:gd name="T202" fmla="+- 0 7890 5283"/>
              <a:gd name="T203" fmla="*/ 7890 h 5582"/>
              <a:gd name="T204" fmla="+- 0 25350 24507"/>
              <a:gd name="T205" fmla="*/ T204 w 894"/>
              <a:gd name="T206" fmla="+- 0 7962 5283"/>
              <a:gd name="T207" fmla="*/ 7962 h 5582"/>
              <a:gd name="T208" fmla="+- 0 25345 24507"/>
              <a:gd name="T209" fmla="*/ T208 w 894"/>
              <a:gd name="T210" fmla="+- 0 8021 5283"/>
              <a:gd name="T211" fmla="*/ 8021 h 5582"/>
              <a:gd name="T212" fmla="+- 0 25373 24507"/>
              <a:gd name="T213" fmla="*/ T212 w 894"/>
              <a:gd name="T214" fmla="+- 0 8116 5283"/>
              <a:gd name="T215" fmla="*/ 8116 h 5582"/>
              <a:gd name="T216" fmla="+- 0 25375 24507"/>
              <a:gd name="T217" fmla="*/ T216 w 894"/>
              <a:gd name="T218" fmla="+- 0 8136 5283"/>
              <a:gd name="T219" fmla="*/ 8136 h 5582"/>
              <a:gd name="T220" fmla="+- 0 25381 24507"/>
              <a:gd name="T221" fmla="*/ T220 w 894"/>
              <a:gd name="T222" fmla="+- 0 8206 5283"/>
              <a:gd name="T223" fmla="*/ 8206 h 5582"/>
              <a:gd name="T224" fmla="+- 0 25403 24507"/>
              <a:gd name="T225" fmla="*/ T224 w 894"/>
              <a:gd name="T226" fmla="+- 0 8331 5283"/>
              <a:gd name="T227" fmla="*/ 8331 h 5582"/>
              <a:gd name="T228" fmla="+- 0 25400 24507"/>
              <a:gd name="T229" fmla="*/ T228 w 894"/>
              <a:gd name="T230" fmla="+- 0 8384 5283"/>
              <a:gd name="T231" fmla="*/ 8384 h 5582"/>
              <a:gd name="T232" fmla="+- 0 25398 24507"/>
              <a:gd name="T233" fmla="*/ T232 w 894"/>
              <a:gd name="T234" fmla="+- 0 8414 5283"/>
              <a:gd name="T235" fmla="*/ 8414 h 5582"/>
              <a:gd name="T236" fmla="+- 0 25375 24507"/>
              <a:gd name="T237" fmla="*/ T236 w 894"/>
              <a:gd name="T238" fmla="+- 0 8462 5283"/>
              <a:gd name="T239" fmla="*/ 8462 h 5582"/>
              <a:gd name="T240" fmla="+- 0 25375 24507"/>
              <a:gd name="T241" fmla="*/ T240 w 894"/>
              <a:gd name="T242" fmla="+- 0 8508 5283"/>
              <a:gd name="T243" fmla="*/ 8508 h 5582"/>
              <a:gd name="T244" fmla="+- 0 25375 24507"/>
              <a:gd name="T245" fmla="*/ T244 w 894"/>
              <a:gd name="T246" fmla="+- 0 8578 5283"/>
              <a:gd name="T247" fmla="*/ 8578 h 5582"/>
              <a:gd name="T248" fmla="+- 0 25375 24507"/>
              <a:gd name="T249" fmla="*/ T248 w 894"/>
              <a:gd name="T250" fmla="+- 0 8537 5283"/>
              <a:gd name="T251" fmla="*/ 8537 h 5582"/>
              <a:gd name="T252" fmla="+- 0 25375 24507"/>
              <a:gd name="T253" fmla="*/ T252 w 894"/>
              <a:gd name="T254" fmla="+- 0 8607 5283"/>
              <a:gd name="T255" fmla="*/ 8607 h 558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894" h="5582" extrusionOk="0">
                <a:moveTo>
                  <a:pt x="571" y="25"/>
                </a:moveTo>
                <a:cubicBezTo>
                  <a:pt x="578" y="24"/>
                  <a:pt x="625" y="1"/>
                  <a:pt x="670" y="0"/>
                </a:cubicBezTo>
                <a:cubicBezTo>
                  <a:pt x="726" y="-2"/>
                  <a:pt x="779" y="21"/>
                  <a:pt x="819" y="25"/>
                </a:cubicBezTo>
                <a:cubicBezTo>
                  <a:pt x="860" y="25"/>
                  <a:pt x="868" y="25"/>
                  <a:pt x="893" y="25"/>
                </a:cubicBezTo>
                <a:cubicBezTo>
                  <a:pt x="882" y="80"/>
                  <a:pt x="860" y="93"/>
                  <a:pt x="868" y="149"/>
                </a:cubicBezTo>
                <a:cubicBezTo>
                  <a:pt x="875" y="197"/>
                  <a:pt x="871" y="202"/>
                  <a:pt x="868" y="248"/>
                </a:cubicBezTo>
                <a:cubicBezTo>
                  <a:pt x="865" y="305"/>
                  <a:pt x="894" y="433"/>
                  <a:pt x="893" y="447"/>
                </a:cubicBezTo>
                <a:cubicBezTo>
                  <a:pt x="890" y="497"/>
                  <a:pt x="868" y="539"/>
                  <a:pt x="868" y="596"/>
                </a:cubicBezTo>
                <a:cubicBezTo>
                  <a:pt x="868" y="623"/>
                  <a:pt x="868" y="649"/>
                  <a:pt x="868" y="695"/>
                </a:cubicBezTo>
                <a:cubicBezTo>
                  <a:pt x="868" y="722"/>
                  <a:pt x="868" y="748"/>
                  <a:pt x="868" y="794"/>
                </a:cubicBezTo>
                <a:cubicBezTo>
                  <a:pt x="868" y="894"/>
                  <a:pt x="898" y="1036"/>
                  <a:pt x="893" y="1117"/>
                </a:cubicBezTo>
                <a:cubicBezTo>
                  <a:pt x="891" y="1145"/>
                  <a:pt x="868" y="1197"/>
                  <a:pt x="868" y="1241"/>
                </a:cubicBezTo>
                <a:cubicBezTo>
                  <a:pt x="868" y="1299"/>
                  <a:pt x="897" y="1331"/>
                  <a:pt x="893" y="1389"/>
                </a:cubicBezTo>
                <a:cubicBezTo>
                  <a:pt x="890" y="1446"/>
                  <a:pt x="868" y="1499"/>
                  <a:pt x="868" y="1563"/>
                </a:cubicBezTo>
                <a:cubicBezTo>
                  <a:pt x="868" y="1594"/>
                  <a:pt x="871" y="1632"/>
                  <a:pt x="868" y="1687"/>
                </a:cubicBezTo>
                <a:cubicBezTo>
                  <a:pt x="860" y="1850"/>
                  <a:pt x="900" y="2089"/>
                  <a:pt x="893" y="2208"/>
                </a:cubicBezTo>
                <a:cubicBezTo>
                  <a:pt x="891" y="2236"/>
                  <a:pt x="868" y="2288"/>
                  <a:pt x="868" y="2332"/>
                </a:cubicBezTo>
                <a:cubicBezTo>
                  <a:pt x="868" y="2444"/>
                  <a:pt x="849" y="2607"/>
                  <a:pt x="843" y="2679"/>
                </a:cubicBezTo>
                <a:cubicBezTo>
                  <a:pt x="838" y="2738"/>
                  <a:pt x="866" y="2833"/>
                  <a:pt x="868" y="2853"/>
                </a:cubicBezTo>
                <a:cubicBezTo>
                  <a:pt x="874" y="2923"/>
                  <a:pt x="896" y="3048"/>
                  <a:pt x="893" y="3101"/>
                </a:cubicBezTo>
                <a:cubicBezTo>
                  <a:pt x="891" y="3131"/>
                  <a:pt x="868" y="3179"/>
                  <a:pt x="868" y="3225"/>
                </a:cubicBezTo>
                <a:cubicBezTo>
                  <a:pt x="868" y="3295"/>
                  <a:pt x="868" y="3254"/>
                  <a:pt x="868" y="3324"/>
                </a:cubicBezTo>
                <a:cubicBezTo>
                  <a:pt x="868" y="3506"/>
                  <a:pt x="901" y="3732"/>
                  <a:pt x="893" y="3895"/>
                </a:cubicBezTo>
                <a:cubicBezTo>
                  <a:pt x="891" y="3926"/>
                  <a:pt x="868" y="3973"/>
                  <a:pt x="868" y="4019"/>
                </a:cubicBezTo>
                <a:cubicBezTo>
                  <a:pt x="868" y="4151"/>
                  <a:pt x="899" y="4327"/>
                  <a:pt x="893" y="4440"/>
                </a:cubicBezTo>
                <a:cubicBezTo>
                  <a:pt x="891" y="4489"/>
                  <a:pt x="868" y="4533"/>
                  <a:pt x="868" y="4589"/>
                </a:cubicBezTo>
                <a:cubicBezTo>
                  <a:pt x="868" y="4637"/>
                  <a:pt x="868" y="4641"/>
                  <a:pt x="868" y="4688"/>
                </a:cubicBezTo>
                <a:cubicBezTo>
                  <a:pt x="868" y="4799"/>
                  <a:pt x="897" y="5019"/>
                  <a:pt x="843" y="5085"/>
                </a:cubicBezTo>
                <a:cubicBezTo>
                  <a:pt x="795" y="5144"/>
                  <a:pt x="798" y="5134"/>
                  <a:pt x="744" y="5160"/>
                </a:cubicBezTo>
                <a:cubicBezTo>
                  <a:pt x="713" y="5175"/>
                  <a:pt x="676" y="5172"/>
                  <a:pt x="645" y="5185"/>
                </a:cubicBezTo>
                <a:cubicBezTo>
                  <a:pt x="615" y="5198"/>
                  <a:pt x="576" y="5224"/>
                  <a:pt x="546" y="5234"/>
                </a:cubicBezTo>
                <a:cubicBezTo>
                  <a:pt x="499" y="5250"/>
                  <a:pt x="464" y="5269"/>
                  <a:pt x="422" y="5284"/>
                </a:cubicBezTo>
                <a:cubicBezTo>
                  <a:pt x="370" y="5303"/>
                  <a:pt x="378" y="5293"/>
                  <a:pt x="322" y="5309"/>
                </a:cubicBezTo>
                <a:cubicBezTo>
                  <a:pt x="300" y="5315"/>
                  <a:pt x="247" y="5323"/>
                  <a:pt x="223" y="5333"/>
                </a:cubicBezTo>
                <a:cubicBezTo>
                  <a:pt x="165" y="5356"/>
                  <a:pt x="119" y="5386"/>
                  <a:pt x="50" y="5383"/>
                </a:cubicBezTo>
                <a:cubicBezTo>
                  <a:pt x="22" y="5383"/>
                  <a:pt x="11" y="5381"/>
                  <a:pt x="0" y="5358"/>
                </a:cubicBezTo>
                <a:cubicBezTo>
                  <a:pt x="7" y="5336"/>
                  <a:pt x="9" y="5290"/>
                  <a:pt x="25" y="5259"/>
                </a:cubicBezTo>
                <a:cubicBezTo>
                  <a:pt x="45" y="5221"/>
                  <a:pt x="102" y="5185"/>
                  <a:pt x="124" y="5135"/>
                </a:cubicBezTo>
                <a:cubicBezTo>
                  <a:pt x="137" y="5106"/>
                  <a:pt x="158" y="5082"/>
                  <a:pt x="174" y="5061"/>
                </a:cubicBezTo>
                <a:cubicBezTo>
                  <a:pt x="174" y="5166"/>
                  <a:pt x="213" y="5379"/>
                  <a:pt x="149" y="5457"/>
                </a:cubicBezTo>
                <a:cubicBezTo>
                  <a:pt x="124" y="5457"/>
                  <a:pt x="116" y="5457"/>
                  <a:pt x="99" y="5457"/>
                </a:cubicBezTo>
                <a:cubicBezTo>
                  <a:pt x="112" y="5464"/>
                  <a:pt x="140" y="5494"/>
                  <a:pt x="174" y="5507"/>
                </a:cubicBezTo>
                <a:cubicBezTo>
                  <a:pt x="211" y="5521"/>
                  <a:pt x="259" y="5517"/>
                  <a:pt x="298" y="5532"/>
                </a:cubicBezTo>
                <a:cubicBezTo>
                  <a:pt x="325" y="5542"/>
                  <a:pt x="318" y="5565"/>
                  <a:pt x="372" y="5581"/>
                </a:cubicBezTo>
                <a:cubicBezTo>
                  <a:pt x="331" y="5577"/>
                  <a:pt x="337" y="5596"/>
                  <a:pt x="298" y="5581"/>
                </a:cubicBezTo>
                <a:cubicBezTo>
                  <a:pt x="255" y="5565"/>
                  <a:pt x="244" y="5540"/>
                  <a:pt x="198" y="5532"/>
                </a:cubicBezTo>
                <a:cubicBezTo>
                  <a:pt x="138" y="5522"/>
                  <a:pt x="121" y="5546"/>
                  <a:pt x="74" y="5507"/>
                </a:cubicBezTo>
                <a:cubicBezTo>
                  <a:pt x="61" y="5496"/>
                  <a:pt x="43" y="5465"/>
                  <a:pt x="50" y="5433"/>
                </a:cubicBezTo>
                <a:cubicBezTo>
                  <a:pt x="57" y="5402"/>
                  <a:pt x="111" y="5363"/>
                  <a:pt x="124" y="5333"/>
                </a:cubicBezTo>
                <a:cubicBezTo>
                  <a:pt x="141" y="5294"/>
                  <a:pt x="134" y="5290"/>
                  <a:pt x="149" y="5259"/>
                </a:cubicBezTo>
                <a:cubicBezTo>
                  <a:pt x="165" y="5225"/>
                  <a:pt x="182" y="5193"/>
                  <a:pt x="198" y="5160"/>
                </a:cubicBezTo>
                <a:cubicBezTo>
                  <a:pt x="198" y="5132"/>
                  <a:pt x="200" y="5121"/>
                  <a:pt x="223" y="5110"/>
                </a:cubicBezTo>
                <a:cubicBezTo>
                  <a:pt x="248" y="5161"/>
                  <a:pt x="252" y="5207"/>
                  <a:pt x="273" y="5259"/>
                </a:cubicBezTo>
                <a:cubicBezTo>
                  <a:pt x="293" y="5307"/>
                  <a:pt x="306" y="5329"/>
                  <a:pt x="322" y="5383"/>
                </a:cubicBezTo>
                <a:cubicBezTo>
                  <a:pt x="335" y="5428"/>
                  <a:pt x="336" y="5423"/>
                  <a:pt x="347" y="5457"/>
                </a:cubicBezTo>
                <a:cubicBezTo>
                  <a:pt x="350" y="5466"/>
                  <a:pt x="368" y="5517"/>
                  <a:pt x="372" y="5557"/>
                </a:cubicBezTo>
                <a:cubicBezTo>
                  <a:pt x="372" y="5565"/>
                  <a:pt x="372" y="5573"/>
                  <a:pt x="372" y="5581"/>
                </a:cubicBezTo>
                <a:cubicBezTo>
                  <a:pt x="355" y="5547"/>
                  <a:pt x="338" y="5513"/>
                  <a:pt x="322" y="5482"/>
                </a:cubicBezTo>
                <a:cubicBezTo>
                  <a:pt x="293" y="5424"/>
                  <a:pt x="301" y="5456"/>
                  <a:pt x="273" y="5383"/>
                </a:cubicBezTo>
              </a:path>
            </a:pathLst>
          </a:custGeom>
          <a:noFill/>
          <a:ln w="34925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Meiosis Square Danc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914400"/>
            <a:ext cx="70408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0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9624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Difference in meiosis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00600" y="1828800"/>
            <a:ext cx="4038600" cy="4225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In ovary of females: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Produces: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1 mature egg,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3 polar bodies which break down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Women born with all eggs they will have, meiosis I occurs before birth, meiosis II occurs once a month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Egg is much larger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Have all X chromosomes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Has no method of movement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04800" y="1981200"/>
            <a:ext cx="4038600" cy="4302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In testes of males: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Produces</a:t>
            </a:r>
            <a:r>
              <a:rPr lang="en-US" sz="2400" dirty="0" smtClean="0"/>
              <a:t>: 4 </a:t>
            </a:r>
            <a:r>
              <a:rPr lang="en-US" sz="2400" dirty="0" smtClean="0"/>
              <a:t>mature sperm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Males begin to produce sperm after puberty, produced constantly until death; meiosis II occurs immediately after meiosis 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Much smaller than egg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May have X or Y chromosomes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Have flagella to move</a:t>
            </a:r>
          </a:p>
        </p:txBody>
      </p:sp>
      <p:pic>
        <p:nvPicPr>
          <p:cNvPr id="3078" name="Picture 5" descr="meios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190" y="228600"/>
            <a:ext cx="4773587" cy="1447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50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02075" y="3463925"/>
            <a:ext cx="1588" cy="1588"/>
          </a:xfrm>
          <a:custGeom>
            <a:avLst/>
            <a:gdLst>
              <a:gd name="T0" fmla="+- 0 10840 10840"/>
              <a:gd name="T1" fmla="*/ T0 w 1"/>
              <a:gd name="T2" fmla="+- 0 9624 9624"/>
              <a:gd name="T3" fmla="*/ 9624 h 1"/>
              <a:gd name="T4" fmla="+- 0 10840 10840"/>
              <a:gd name="T5" fmla="*/ T4 w 1"/>
              <a:gd name="T6" fmla="+- 0 9624 9624"/>
              <a:gd name="T7" fmla="*/ 9624 h 1"/>
              <a:gd name="T8" fmla="+- 0 10840 10840"/>
              <a:gd name="T9" fmla="*/ T8 w 1"/>
              <a:gd name="T10" fmla="+- 0 9624 9624"/>
              <a:gd name="T11" fmla="*/ 9624 h 1"/>
              <a:gd name="T12" fmla="+- 0 10840 10840"/>
              <a:gd name="T13" fmla="*/ T12 w 1"/>
              <a:gd name="T14" fmla="+- 0 9624 9624"/>
              <a:gd name="T15" fmla="*/ 9624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34925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886200" cy="636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Mitosis/Meiosis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2209800"/>
            <a:ext cx="4038600" cy="3921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Mitosis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Cell division producing somatic cells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Results in 2 daughter cells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One division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Daughter cells have same number of chromosomes (2N) so are genetically identical to parent cell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2209800"/>
            <a:ext cx="4038600" cy="3921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Meiosis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Cell division producing gametes (sex cells)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Results in 4 daughter cells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Two divisions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Daughter cells have half the number of chromosomes (N) so are genetically varied from parent cell</a:t>
            </a:r>
          </a:p>
        </p:txBody>
      </p:sp>
      <p:pic>
        <p:nvPicPr>
          <p:cNvPr id="4102" name="Picture 6" descr="meiosis_mi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age.wistatutor.com/content/cell-reproduction/meiosis-and-mitosis-compari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068096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homologous chromosomes </a:t>
            </a:r>
            <a:r>
              <a:rPr lang="en-US" u="sng" dirty="0" smtClean="0"/>
              <a:t>separate</a:t>
            </a:r>
            <a:r>
              <a:rPr lang="en-US" dirty="0" smtClean="0"/>
              <a:t> from each other and each gamete only gets one copy.</a:t>
            </a:r>
          </a:p>
          <a:p>
            <a:r>
              <a:rPr lang="en-US" dirty="0" smtClean="0"/>
              <a:t>This is why it seems like some traits seem to disappear and then reappear in later generations.</a:t>
            </a:r>
            <a:endParaRPr lang="en-US" dirty="0"/>
          </a:p>
        </p:txBody>
      </p:sp>
      <p:pic>
        <p:nvPicPr>
          <p:cNvPr id="32770" name="Picture 2" descr="http://www.microbiologyprocedure.com/genetics/monohybrid-crosses-and-law-of-segregation/images/diagram-separation-of-pair-of-genes-localized-pair-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599"/>
            <a:ext cx="3581400" cy="4263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LAW OF INDEPENDENT ASSORTMENT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Chromosomes can line up in </a:t>
            </a:r>
            <a:r>
              <a:rPr lang="en-US" sz="2400" u="sng" dirty="0" smtClean="0"/>
              <a:t>any order </a:t>
            </a:r>
            <a:r>
              <a:rPr lang="en-US" sz="2400" dirty="0" smtClean="0"/>
              <a:t>before separating during metaphase 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This leads to some gametes getting only mother genes and some only father genes.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This can also lead to some gametes getting mixture of mother and father’s genes.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This is how we get such large amounts of </a:t>
            </a:r>
            <a:r>
              <a:rPr lang="en-US" sz="2400" b="1" dirty="0" smtClean="0"/>
              <a:t>genetic diversity</a:t>
            </a:r>
            <a:r>
              <a:rPr lang="en-US" sz="2400" dirty="0" smtClean="0"/>
              <a:t> among the same species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See figure 10.11 p. 280</a:t>
            </a:r>
          </a:p>
        </p:txBody>
      </p:sp>
      <p:pic>
        <p:nvPicPr>
          <p:cNvPr id="15364" name="Picture 7" descr="sf9x5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135188"/>
            <a:ext cx="4876800" cy="3408362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CROSSING OVER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Sometimes sister </a:t>
            </a:r>
            <a:r>
              <a:rPr lang="en-US" sz="2800" dirty="0" err="1" smtClean="0"/>
              <a:t>chromatids</a:t>
            </a:r>
            <a:r>
              <a:rPr lang="en-US" sz="2800" dirty="0" smtClean="0"/>
              <a:t> can </a:t>
            </a:r>
            <a:r>
              <a:rPr lang="en-US" sz="2800" u="sng" dirty="0" smtClean="0"/>
              <a:t>exchange pieces </a:t>
            </a:r>
            <a:r>
              <a:rPr lang="en-US" sz="2800" dirty="0" smtClean="0"/>
              <a:t>of corresponding chromosome creating a new combination of traits.</a:t>
            </a:r>
          </a:p>
          <a:p>
            <a:pPr eaLnBrk="1" hangingPunct="1">
              <a:defRPr/>
            </a:pPr>
            <a:r>
              <a:rPr lang="en-US" sz="2800" dirty="0" smtClean="0"/>
              <a:t>Allows for </a:t>
            </a:r>
            <a:r>
              <a:rPr lang="en-US" sz="2800" b="1" dirty="0" smtClean="0"/>
              <a:t>genetic diversity </a:t>
            </a:r>
          </a:p>
          <a:p>
            <a:pPr eaLnBrk="1" hangingPunct="1">
              <a:defRPr/>
            </a:pPr>
            <a:r>
              <a:rPr lang="en-US" sz="2800" dirty="0" smtClean="0"/>
              <a:t>Figure 10.4 pg 272</a:t>
            </a:r>
          </a:p>
        </p:txBody>
      </p:sp>
      <p:pic>
        <p:nvPicPr>
          <p:cNvPr id="16388" name="Picture 7" descr="modcrossingov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2316163"/>
            <a:ext cx="4038600" cy="30988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l="-72788" r="-72788"/>
          <a:stretch>
            <a:fillRect/>
          </a:stretch>
        </p:blipFill>
        <p:spPr>
          <a:xfrm>
            <a:off x="-685800" y="0"/>
            <a:ext cx="6172200" cy="692431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9144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7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102 Biology </a:t>
            </a:r>
            <a:br>
              <a:rPr lang="en-US" sz="4400" dirty="0" smtClean="0"/>
            </a:br>
            <a:endParaRPr lang="en-US" sz="4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Meiosis</a:t>
            </a:r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smtClean="0"/>
              <a:t>SB2. Students will analyze how biological traits are passed on to successive generations.</a:t>
            </a:r>
            <a:endParaRPr lang="en-US" sz="1600" dirty="0" smtClean="0"/>
          </a:p>
          <a:p>
            <a:pPr algn="l"/>
            <a:r>
              <a:rPr lang="en-US" sz="1600" dirty="0" smtClean="0"/>
              <a:t>c. Using Mendel’s laws, explain the role of meiosis in reproductive variability.</a:t>
            </a:r>
          </a:p>
          <a:p>
            <a:pPr algn="l"/>
            <a:r>
              <a:rPr lang="en-US" sz="1600" dirty="0" smtClean="0"/>
              <a:t>e. Compare the advantages of sexual reproduction and asexual reproduction in different situations.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962400"/>
            <a:ext cx="2019300" cy="2637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6488668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=qCLmR9-YY7o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/>
              <a:t>TYPES OF CHROMOSOMES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Humans have 23 pairs of chromosomes (46 total)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err="1" smtClean="0"/>
              <a:t>Autosomes</a:t>
            </a:r>
            <a:r>
              <a:rPr lang="en-US" sz="2400" dirty="0" smtClean="0"/>
              <a:t>- first 22 pairs of chromosomes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/>
              <a:t>Sex Chromosomes- </a:t>
            </a:r>
            <a:r>
              <a:rPr lang="en-US" sz="2400" dirty="0" smtClean="0"/>
              <a:t>last set of chromosomes that determine gender.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Females only carry X chromosomes in eggs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Males carry an X or Y in sperm.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If Egg with X meets sperm with X = XX = girl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If Egg with X meets sperm with Y = XY = boy</a:t>
            </a:r>
          </a:p>
        </p:txBody>
      </p:sp>
      <p:pic>
        <p:nvPicPr>
          <p:cNvPr id="8196" name="Picture 5" descr="FemaleKChrom_250x19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371600"/>
            <a:ext cx="4038600" cy="3149600"/>
          </a:xfrm>
          <a:noFill/>
        </p:spPr>
      </p:pic>
      <p:pic>
        <p:nvPicPr>
          <p:cNvPr id="8197" name="Picture 6" descr="X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029200"/>
            <a:ext cx="939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Homologous chromosomes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smtClean="0"/>
              <a:t>“Homo” = same</a:t>
            </a:r>
          </a:p>
          <a:p>
            <a:pPr eaLnBrk="1" hangingPunct="1">
              <a:defRPr/>
            </a:pPr>
            <a:r>
              <a:rPr lang="en-US" sz="2400" smtClean="0"/>
              <a:t>Two chromosomes that both carry genes controlling the same inherited trait.</a:t>
            </a:r>
          </a:p>
          <a:p>
            <a:pPr eaLnBrk="1" hangingPunct="1">
              <a:defRPr/>
            </a:pPr>
            <a:r>
              <a:rPr lang="en-US" sz="2400" smtClean="0"/>
              <a:t>One comes from father, one from mother</a:t>
            </a:r>
          </a:p>
          <a:p>
            <a:pPr eaLnBrk="1" hangingPunct="1">
              <a:defRPr/>
            </a:pPr>
            <a:r>
              <a:rPr lang="en-US" sz="2400" smtClean="0"/>
              <a:t>Have same banding pattern</a:t>
            </a:r>
          </a:p>
          <a:p>
            <a:pPr lvl="1" eaLnBrk="1" hangingPunct="1">
              <a:defRPr/>
            </a:pPr>
            <a:r>
              <a:rPr lang="en-US" sz="2000" smtClean="0"/>
              <a:t>Matching bands = matching traits</a:t>
            </a:r>
          </a:p>
        </p:txBody>
      </p:sp>
      <p:pic>
        <p:nvPicPr>
          <p:cNvPr id="9220" name="Picture 7" descr="Homologous_chromosom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581400"/>
            <a:ext cx="4038600" cy="3028950"/>
          </a:xfrm>
          <a:noFill/>
        </p:spPr>
      </p:pic>
      <p:pic>
        <p:nvPicPr>
          <p:cNvPr id="9221" name="Picture 9" descr="homolo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0"/>
            <a:ext cx="201453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4800600" cy="6130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Have 2 </a:t>
            </a:r>
            <a:r>
              <a:rPr lang="en-US" sz="2400" b="1" dirty="0" smtClean="0"/>
              <a:t>alleles</a:t>
            </a:r>
            <a:r>
              <a:rPr lang="en-US" sz="2400" dirty="0" smtClean="0"/>
              <a:t> for each trait- one from mom &amp; one from dad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Rule of Dominance- dominant trait usually masks another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Dominant trait = capital letter (this trait is expressed)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Recessive trait = lowercase letter (this trait is hidden)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EX:  Brown eyes (B) dominant over blue (b)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Possible gene combinations could be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BB = brown eyes (homozygous dominant)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Bb = brown eyes (heterozygous)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bb = blue eyes (homozygous recessive)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10243" name="Picture 7" descr="loc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676400"/>
            <a:ext cx="4343400" cy="29257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DIPLOID VS. HAPLOID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Diploid (2n) = FULL set of homologous chromosomes.</a:t>
            </a:r>
          </a:p>
          <a:p>
            <a:pPr lvl="1" eaLnBrk="1" hangingPunct="1">
              <a:defRPr/>
            </a:pPr>
            <a:r>
              <a:rPr lang="en-US" sz="2000" dirty="0" smtClean="0"/>
              <a:t>Human somatic cells =  46 chromosomes</a:t>
            </a:r>
          </a:p>
          <a:p>
            <a:pPr eaLnBrk="1" hangingPunct="1">
              <a:defRPr/>
            </a:pPr>
            <a:r>
              <a:rPr lang="en-US" sz="2400" dirty="0" smtClean="0"/>
              <a:t>Haploid (n) = 1 set of homologous chromosomes</a:t>
            </a:r>
          </a:p>
          <a:p>
            <a:pPr lvl="1" eaLnBrk="1" hangingPunct="1">
              <a:defRPr/>
            </a:pPr>
            <a:r>
              <a:rPr lang="en-US" sz="2000" dirty="0" smtClean="0"/>
              <a:t>Human gametes = 23 chromosomes</a:t>
            </a:r>
          </a:p>
          <a:p>
            <a:pPr eaLnBrk="1" hangingPunct="1">
              <a:defRPr/>
            </a:pPr>
            <a:r>
              <a:rPr lang="en-US" sz="2400" dirty="0" smtClean="0"/>
              <a:t>When sperm (23) meets egg (23) during fertilization it creates a zygote (46).</a:t>
            </a:r>
          </a:p>
        </p:txBody>
      </p:sp>
      <p:pic>
        <p:nvPicPr>
          <p:cNvPr id="11268" name="Picture 9" descr="http://www.personal.psu.edu/staff/d/r/drs18/bisciImages/diploidHaploidDivi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3338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Describe meiosis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7244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Produces haploid gametes.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Reduces the number of chromosomes in the cell so that when gametes combine they have the correct number of chromosomes.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2 major steps: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Meiosis I- homologous chromosomes separate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Meiosis II- sister </a:t>
            </a:r>
            <a:r>
              <a:rPr lang="en-US" sz="2400" dirty="0" err="1" smtClean="0"/>
              <a:t>chromatids</a:t>
            </a:r>
            <a:r>
              <a:rPr lang="en-US" sz="2400" dirty="0" smtClean="0"/>
              <a:t> separate (like mitosis)</a:t>
            </a:r>
          </a:p>
        </p:txBody>
      </p:sp>
      <p:pic>
        <p:nvPicPr>
          <p:cNvPr id="12292" name="Picture 4" descr="mei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443288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MEIOSIS 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Interphase- DNA replicates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Prophase I-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Chromatin coils up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Homologous chromosomes pair up and form a tetrad (4 sister chromatids)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Nucleus and nucleolus disappear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Spindle forms and captures tetrad of chromosomes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Metaphase I-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Tetrad lines up at middle of cell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Anaphase I-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Tetrad splits.  One chromosome goes to one pole, other goes to other pole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Telophase I-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Cell splits, nucleus and other parts reform.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MEIOSIS II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229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This is essentially the same as mitosis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The two cells from meiosis I go through these steps at the same time.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Prophase II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Spindle forms, chromosomes attach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Metaphase II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Chromosomes line up at the middle of cell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Anaphase II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Sister chromatids are pulled apart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Telophase II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Each cell splits into 2 more cells creating a total of 4 cells.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</TotalTime>
  <Words>820</Words>
  <Application>Microsoft Macintosh PowerPoint</Application>
  <PresentationFormat>On-screen Show (4:3)</PresentationFormat>
  <Paragraphs>107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Journal 3/22</vt:lpstr>
      <vt:lpstr> 102 Biology  </vt:lpstr>
      <vt:lpstr>TYPES OF CHROMOSOMES </vt:lpstr>
      <vt:lpstr>Homologous chromosomes</vt:lpstr>
      <vt:lpstr>PowerPoint Presentation</vt:lpstr>
      <vt:lpstr>DIPLOID VS. HAPLOID</vt:lpstr>
      <vt:lpstr>Describe meiosis</vt:lpstr>
      <vt:lpstr>MEIOSIS I</vt:lpstr>
      <vt:lpstr>MEIOSIS II</vt:lpstr>
      <vt:lpstr>PowerPoint Presentation</vt:lpstr>
      <vt:lpstr>PowerPoint Presentation</vt:lpstr>
      <vt:lpstr>PowerPoint Presentation</vt:lpstr>
      <vt:lpstr>Difference in meiosis</vt:lpstr>
      <vt:lpstr>Mitosis/Meiosis</vt:lpstr>
      <vt:lpstr>PowerPoint Presentation</vt:lpstr>
      <vt:lpstr>LAW OF SEGREGATION</vt:lpstr>
      <vt:lpstr>LAW OF INDEPENDENT ASSORTMENT</vt:lpstr>
      <vt:lpstr>CROSSING OVER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102 Biology  </dc:title>
  <dc:creator>Davis Family</dc:creator>
  <cp:lastModifiedBy>Hannah Mattson</cp:lastModifiedBy>
  <cp:revision>8</cp:revision>
  <dcterms:created xsi:type="dcterms:W3CDTF">2010-11-28T21:27:15Z</dcterms:created>
  <dcterms:modified xsi:type="dcterms:W3CDTF">2016-03-21T05:02:37Z</dcterms:modified>
</cp:coreProperties>
</file>