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28"/>
  </p:notesMasterIdLst>
  <p:sldIdLst>
    <p:sldId id="256" r:id="rId2"/>
    <p:sldId id="292" r:id="rId3"/>
    <p:sldId id="293" r:id="rId4"/>
    <p:sldId id="290" r:id="rId5"/>
    <p:sldId id="266" r:id="rId6"/>
    <p:sldId id="257" r:id="rId7"/>
    <p:sldId id="267" r:id="rId8"/>
    <p:sldId id="258" r:id="rId9"/>
    <p:sldId id="274" r:id="rId10"/>
    <p:sldId id="272" r:id="rId11"/>
    <p:sldId id="273" r:id="rId12"/>
    <p:sldId id="268" r:id="rId13"/>
    <p:sldId id="259" r:id="rId14"/>
    <p:sldId id="275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85" r:id="rId23"/>
    <p:sldId id="284" r:id="rId24"/>
    <p:sldId id="286" r:id="rId25"/>
    <p:sldId id="287" r:id="rId26"/>
    <p:sldId id="291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5F411D-CAB3-4828-A75E-4836448E7725}" type="datetimeFigureOut">
              <a:rPr lang="en-US" altLang="en-US"/>
              <a:pPr/>
              <a:t>1/26/16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E00ABE-BDDD-4F12-BC43-E7A4DCF80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23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Organic- contains carbon</a:t>
            </a:r>
          </a:p>
          <a:p>
            <a:r>
              <a:rPr lang="en-US" altLang="en-US" smtClean="0"/>
              <a:t>Macro- big</a:t>
            </a:r>
          </a:p>
          <a:p>
            <a:r>
              <a:rPr lang="en-US" altLang="en-US" smtClean="0"/>
              <a:t>Big things tend to be made of smaller parts</a:t>
            </a:r>
          </a:p>
          <a:p>
            <a:r>
              <a:rPr lang="en-US" altLang="en-US" smtClean="0"/>
              <a:t>Mono- one</a:t>
            </a:r>
          </a:p>
          <a:p>
            <a:r>
              <a:rPr lang="en-US" altLang="en-US" smtClean="0"/>
              <a:t>Monomer= one piece of larger puzzle (puzzle piece/ building block)</a:t>
            </a:r>
          </a:p>
          <a:p>
            <a:r>
              <a:rPr lang="en-US" altLang="en-US" smtClean="0"/>
              <a:t>Poly= many monomers, big, lots of puzzle pieces</a:t>
            </a:r>
          </a:p>
          <a:p>
            <a:r>
              <a:rPr lang="en-US" altLang="en-US" smtClean="0"/>
              <a:t>Polymer= macromolecule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B01340C-3BB5-4948-BD70-F8F5D3CA56DC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44817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Deoxyribo- sugar</a:t>
            </a:r>
          </a:p>
          <a:p>
            <a:r>
              <a:rPr lang="en-US" altLang="en-US" smtClean="0"/>
              <a:t>Ribo-sugar</a:t>
            </a:r>
          </a:p>
          <a:p>
            <a:endParaRPr lang="en-US" altLang="en-US" smtClean="0"/>
          </a:p>
          <a:p>
            <a:r>
              <a:rPr lang="en-US" altLang="en-US" smtClean="0"/>
              <a:t>RNA- DNA’s skinny cousin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D69CAE3-E2BA-405E-8011-896196454241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6138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ALL big and ALL have carbon</a:t>
            </a:r>
          </a:p>
          <a:p>
            <a:r>
              <a:rPr lang="en-US" altLang="en-US" smtClean="0"/>
              <a:t>ALL living things have a combination of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82EE85E-EBC8-4684-B919-2844FE66B515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427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All of these things are carbohydrates b/c have same monomer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576B832-6F63-4C06-9870-A3C63FDAFE1A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31410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(mono)=one</a:t>
            </a:r>
          </a:p>
          <a:p>
            <a:r>
              <a:rPr lang="en-US" altLang="en-US" smtClean="0"/>
              <a:t>Saccharide= sugar</a:t>
            </a:r>
          </a:p>
          <a:p>
            <a:endParaRPr lang="en-US" altLang="en-US" smtClean="0"/>
          </a:p>
          <a:p>
            <a:r>
              <a:rPr lang="en-US" altLang="en-US" smtClean="0"/>
              <a:t>Candy house</a:t>
            </a:r>
          </a:p>
          <a:p>
            <a:r>
              <a:rPr lang="en-US" altLang="en-US" smtClean="0"/>
              <a:t>One candy house= one 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B60F99E-C60E-48AB-A778-8F4BFA2A789F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31198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F4A58E1-D735-4C64-9C89-7A55976E2C3A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52407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Might use comb to comb oils through your hair!j</a:t>
            </a:r>
          </a:p>
          <a:p>
            <a:r>
              <a:rPr lang="en-US" altLang="en-US" smtClean="0"/>
              <a:t>Reminder- carbs look like house, lipids look like comb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2D493BA-1D63-469C-80C6-0578E2FD5591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0223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Energy storage- different than carbs b/c carbs are all short term energy storage, houses are all pretty bulky</a:t>
            </a:r>
          </a:p>
          <a:p>
            <a:r>
              <a:rPr lang="en-US" altLang="en-US" smtClean="0"/>
              <a:t>Will convert bulky houses to combs (lipids) for long term energy storage- fat weighs less than sugar</a:t>
            </a:r>
          </a:p>
          <a:p>
            <a:endParaRPr lang="en-US" altLang="en-US" smtClean="0"/>
          </a:p>
          <a:p>
            <a:r>
              <a:rPr lang="en-US" altLang="en-US" smtClean="0"/>
              <a:t>Insulation- like in a house (keeping heat 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767954E-11D6-4199-8140-AB68B56DC7E4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44159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Quick science experiment- clean shower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03FE76B-4B5A-4BEC-BD74-D9D92D352CC6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36543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“candy house”- another sugar!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78A4926-5280-41A1-A084-AE406C69A745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202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863036-2B39-45C9-B6D5-D0A20523856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30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E3BB-7E99-41AA-9978-971F5E70F79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69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E6D6-FC0B-42AF-BEA7-835E0E0B50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99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B720-1A83-4FB2-BED9-89A705944F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70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E545B7F-1E27-4D29-8475-D099AB08D6E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79917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013E-FA5F-40B5-9953-6F5220FEF4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51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D936-BC66-4135-8255-743A3E0663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91854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385A-D0E8-4103-B996-BF2D67284C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06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C1CB-99AC-4633-A559-6D0970F2C6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22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8248C4DE-9131-4E26-9064-F7A62FDFCB3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38133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F5016232-9655-41C4-8488-49486943E06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319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D12646-49F8-4957-9B7A-9115C716CD5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338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pos="594">
          <p15:clr>
            <a:srgbClr val="F26B43"/>
          </p15:clr>
        </p15:guide>
        <p15:guide id="4294967295" pos="54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7419" y="-152400"/>
            <a:ext cx="7696200" cy="2057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Times New Roman" charset="0"/>
                <a:ea typeface="+mj-ea"/>
                <a:cs typeface="+mj-cs"/>
              </a:rPr>
              <a:t>Organic </a:t>
            </a:r>
            <a:r>
              <a:rPr lang="en-US" sz="4000" dirty="0" smtClean="0">
                <a:latin typeface="Times New Roman" charset="0"/>
                <a:ea typeface="+mj-ea"/>
                <a:cs typeface="+mj-cs"/>
              </a:rPr>
              <a:t>Macromolecules</a:t>
            </a:r>
            <a:endParaRPr lang="en-US" sz="4000" dirty="0">
              <a:latin typeface="Times New Roman" charset="0"/>
              <a:ea typeface="+mj-ea"/>
              <a:cs typeface="+mj-cs"/>
            </a:endParaRPr>
          </a:p>
        </p:txBody>
      </p:sp>
      <p:pic>
        <p:nvPicPr>
          <p:cNvPr id="14338" name="Picture 2" descr="monomer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87" y="1676400"/>
            <a:ext cx="7723632" cy="494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carbohydrates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0138"/>
            <a:ext cx="7788275" cy="575786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u="sng" dirty="0" smtClean="0">
                <a:ea typeface="+mn-ea"/>
                <a:cs typeface="+mn-cs"/>
              </a:rPr>
              <a:t>Function</a:t>
            </a:r>
            <a:r>
              <a:rPr lang="en-US" sz="3000" dirty="0" smtClean="0">
                <a:ea typeface="+mn-ea"/>
                <a:cs typeface="+mn-cs"/>
              </a:rPr>
              <a:t> (use): </a:t>
            </a:r>
            <a:r>
              <a:rPr lang="en-US" sz="3000" u="sng" dirty="0" smtClean="0">
                <a:ea typeface="+mn-ea"/>
                <a:cs typeface="+mn-cs"/>
              </a:rPr>
              <a:t>ENERGY SOURCE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u="sng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  <a:cs typeface="+mn-cs"/>
              </a:rPr>
              <a:t>Examples:</a:t>
            </a:r>
          </a:p>
          <a:p>
            <a:pPr marL="173736" lvl="1" indent="-173736" eaLnBrk="1" fontAlgn="auto" hangingPunct="1">
              <a:spcAft>
                <a:spcPts val="0"/>
              </a:spcAft>
              <a:defRPr/>
            </a:pPr>
            <a:r>
              <a:rPr lang="en-US" sz="2400" b="1" u="sng" dirty="0" smtClean="0">
                <a:ea typeface="+mn-ea"/>
              </a:rPr>
              <a:t>Gluc</a:t>
            </a:r>
            <a:r>
              <a:rPr lang="en-US" sz="2400" b="1" u="sng" dirty="0" smtClean="0">
                <a:solidFill>
                  <a:srgbClr val="FF0000"/>
                </a:solidFill>
                <a:ea typeface="+mn-ea"/>
              </a:rPr>
              <a:t>ose</a:t>
            </a:r>
            <a:r>
              <a:rPr lang="en-US" sz="2400" dirty="0">
                <a:ea typeface="+mn-ea"/>
              </a:rPr>
              <a:t>- </a:t>
            </a:r>
            <a:r>
              <a:rPr lang="en-US" sz="2400" u="sng" dirty="0" smtClean="0">
                <a:ea typeface="+mn-ea"/>
              </a:rPr>
              <a:t>Mono</a:t>
            </a:r>
            <a:r>
              <a:rPr lang="en-US" sz="2400" dirty="0" smtClean="0">
                <a:ea typeface="+mn-ea"/>
              </a:rPr>
              <a:t>saccharide. Sugar</a:t>
            </a:r>
            <a:r>
              <a:rPr lang="en-US" sz="2400" dirty="0">
                <a:ea typeface="+mn-ea"/>
              </a:rPr>
              <a:t>! E</a:t>
            </a:r>
            <a:r>
              <a:rPr lang="en-US" sz="2400" u="sng" dirty="0" smtClean="0">
                <a:ea typeface="+mn-ea"/>
              </a:rPr>
              <a:t>nergy</a:t>
            </a:r>
            <a:r>
              <a:rPr lang="en-US" sz="2400" dirty="0" smtClean="0">
                <a:ea typeface="+mn-ea"/>
              </a:rPr>
              <a:t>!</a:t>
            </a:r>
          </a:p>
          <a:p>
            <a:pPr marL="0" lvl="1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ea typeface="+mn-ea"/>
            </a:endParaRPr>
          </a:p>
          <a:p>
            <a:pPr marL="457200" lvl="1" indent="-457200">
              <a:defRPr/>
            </a:pPr>
            <a:r>
              <a:rPr lang="en-US" sz="2600" b="1" u="sng" dirty="0" smtClean="0"/>
              <a:t>Sucr</a:t>
            </a:r>
            <a:r>
              <a:rPr lang="en-US" sz="2600" b="1" u="sng" dirty="0" smtClean="0">
                <a:solidFill>
                  <a:srgbClr val="FF0000"/>
                </a:solidFill>
              </a:rPr>
              <a:t>ose</a:t>
            </a:r>
            <a:r>
              <a:rPr lang="en-US" sz="2600" dirty="0" smtClean="0"/>
              <a:t>- </a:t>
            </a:r>
            <a:r>
              <a:rPr lang="en-US" sz="2600" u="sng" dirty="0" smtClean="0"/>
              <a:t>Di</a:t>
            </a:r>
            <a:r>
              <a:rPr lang="en-US" sz="2600" dirty="0" smtClean="0"/>
              <a:t>saccharide, i.e. table sugar</a:t>
            </a:r>
          </a:p>
          <a:p>
            <a:pPr marL="0" lvl="1" indent="0">
              <a:buNone/>
              <a:defRPr/>
            </a:pPr>
            <a:endParaRPr lang="en-US" sz="2600" b="1" u="sng" dirty="0" smtClean="0">
              <a:ea typeface="+mn-ea"/>
            </a:endParaRPr>
          </a:p>
          <a:p>
            <a:pPr marL="173736" lvl="1" indent="-173736" eaLnBrk="1" fontAlgn="auto" hangingPunct="1">
              <a:spcAft>
                <a:spcPts val="0"/>
              </a:spcAft>
              <a:defRPr/>
            </a:pPr>
            <a:r>
              <a:rPr lang="en-US" sz="2400" b="1" u="sng" dirty="0">
                <a:ea typeface="+mn-ea"/>
              </a:rPr>
              <a:t>Glycogen</a:t>
            </a:r>
            <a:r>
              <a:rPr lang="en-US" sz="2400" dirty="0">
                <a:ea typeface="+mn-ea"/>
              </a:rPr>
              <a:t>- </a:t>
            </a:r>
            <a:r>
              <a:rPr lang="en-US" sz="2400" u="sng" dirty="0" smtClean="0">
                <a:ea typeface="+mn-ea"/>
              </a:rPr>
              <a:t>Poly</a:t>
            </a:r>
            <a:r>
              <a:rPr lang="en-US" sz="2400" dirty="0" smtClean="0">
                <a:ea typeface="+mn-ea"/>
              </a:rPr>
              <a:t>saccharide, </a:t>
            </a:r>
            <a:r>
              <a:rPr lang="en-US" sz="2400" u="sng" dirty="0" smtClean="0">
                <a:ea typeface="+mn-ea"/>
              </a:rPr>
              <a:t>in </a:t>
            </a:r>
            <a:r>
              <a:rPr lang="en-US" sz="2400" u="sng" dirty="0">
                <a:ea typeface="+mn-ea"/>
              </a:rPr>
              <a:t>animals</a:t>
            </a:r>
            <a:r>
              <a:rPr lang="en-US" sz="2400" dirty="0">
                <a:ea typeface="+mn-ea"/>
              </a:rPr>
              <a:t>, </a:t>
            </a:r>
            <a:r>
              <a:rPr lang="en-US" sz="2400" u="sng" dirty="0">
                <a:ea typeface="+mn-ea"/>
              </a:rPr>
              <a:t>stores energy</a:t>
            </a:r>
            <a:r>
              <a:rPr lang="en-US" sz="2400" dirty="0">
                <a:ea typeface="+mn-ea"/>
              </a:rPr>
              <a:t> </a:t>
            </a:r>
            <a:r>
              <a:rPr lang="en-US" sz="2400" dirty="0" smtClean="0">
                <a:ea typeface="+mn-ea"/>
              </a:rPr>
              <a:t>(glucose) short-term in </a:t>
            </a:r>
            <a:r>
              <a:rPr lang="en-US" sz="2400" dirty="0">
                <a:ea typeface="+mn-ea"/>
              </a:rPr>
              <a:t>muscles</a:t>
            </a:r>
          </a:p>
          <a:p>
            <a:pPr marL="402336" lvl="2" indent="-16459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ea typeface="+mn-ea"/>
              </a:rPr>
              <a:t>Polymer</a:t>
            </a:r>
          </a:p>
          <a:p>
            <a:pPr marL="0" lvl="1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dirty="0" smtClean="0">
              <a:ea typeface="+mn-ea"/>
            </a:endParaRPr>
          </a:p>
          <a:p>
            <a:pPr marL="0" lvl="1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ea typeface="+mn-ea"/>
            </a:endParaRPr>
          </a:p>
          <a:p>
            <a:pPr marL="173736" lvl="1" indent="-173736" eaLnBrk="1" fontAlgn="auto" hangingPunct="1">
              <a:spcAft>
                <a:spcPts val="0"/>
              </a:spcAft>
              <a:defRPr/>
            </a:pPr>
            <a:r>
              <a:rPr lang="en-US" sz="2400" b="1" u="sng" dirty="0" smtClean="0">
                <a:ea typeface="+mn-ea"/>
              </a:rPr>
              <a:t>Starch</a:t>
            </a:r>
            <a:r>
              <a:rPr lang="en-US" sz="2400" dirty="0" smtClean="0">
                <a:ea typeface="+mn-ea"/>
              </a:rPr>
              <a:t>- </a:t>
            </a:r>
            <a:r>
              <a:rPr lang="en-US" sz="2400" u="sng" dirty="0" smtClean="0">
                <a:ea typeface="+mn-ea"/>
              </a:rPr>
              <a:t>Poly</a:t>
            </a:r>
            <a:r>
              <a:rPr lang="en-US" sz="2400" dirty="0" smtClean="0">
                <a:ea typeface="+mn-ea"/>
              </a:rPr>
              <a:t>saccharide, basically same as glycogen but </a:t>
            </a:r>
            <a:r>
              <a:rPr lang="en-US" sz="2400" u="sng" dirty="0" smtClean="0">
                <a:ea typeface="+mn-ea"/>
              </a:rPr>
              <a:t>IN PLANTS</a:t>
            </a:r>
            <a:r>
              <a:rPr lang="en-US" sz="2400" dirty="0" smtClean="0">
                <a:ea typeface="+mn-ea"/>
              </a:rPr>
              <a:t>, stores energy (glucose)</a:t>
            </a:r>
          </a:p>
          <a:p>
            <a:pPr marL="402336" lvl="2" indent="-164592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</a:rPr>
              <a:t>i.e. potato (just a big wad of sugar)</a:t>
            </a:r>
          </a:p>
          <a:p>
            <a:pPr marL="0" lvl="1" indent="-219456">
              <a:defRPr/>
            </a:pPr>
            <a:r>
              <a:rPr lang="en-US" sz="2400" b="1" u="sng" dirty="0" smtClean="0"/>
              <a:t>Cellul</a:t>
            </a:r>
            <a:r>
              <a:rPr lang="en-US" sz="2400" b="1" u="sng" dirty="0" smtClean="0">
                <a:solidFill>
                  <a:srgbClr val="FF0000"/>
                </a:solidFill>
              </a:rPr>
              <a:t>ose</a:t>
            </a:r>
            <a:r>
              <a:rPr lang="en-US" sz="2400" dirty="0" smtClean="0"/>
              <a:t>- polysaccharide in plants as well, used for STRUCTURE in cell walls</a:t>
            </a:r>
            <a:endParaRPr lang="en-US" sz="2400" b="1" u="sng" dirty="0"/>
          </a:p>
          <a:p>
            <a:pPr marL="173736" lvl="1" indent="-173736"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2457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70612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1731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9953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H="1" flipV="1">
            <a:off x="3657600" y="4191000"/>
            <a:ext cx="20574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  <a:endCxn id="17" idx="5"/>
          </p:cNvCxnSpPr>
          <p:nvPr/>
        </p:nvCxnSpPr>
        <p:spPr bwMode="auto">
          <a:xfrm flipH="1">
            <a:off x="4095750" y="4419600"/>
            <a:ext cx="1619250" cy="6175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209800" y="4191000"/>
            <a:ext cx="2209800" cy="990600"/>
          </a:xfrm>
          <a:prstGeom prst="ellipse">
            <a:avLst/>
          </a:prstGeom>
          <a:gradFill rotWithShape="1">
            <a:gsLst>
              <a:gs pos="0">
                <a:srgbClr val="75777B">
                  <a:alpha val="0"/>
                </a:srgbClr>
              </a:gs>
              <a:gs pos="20000">
                <a:srgbClr val="74777B">
                  <a:alpha val="0"/>
                </a:srgbClr>
              </a:gs>
              <a:gs pos="100000">
                <a:srgbClr val="57595C">
                  <a:alpha val="0"/>
                </a:srgbClr>
              </a:gs>
            </a:gsLst>
            <a:lin ang="5400000"/>
          </a:gradFill>
          <a:ln w="9525">
            <a:solidFill>
              <a:srgbClr val="76787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2667000"/>
            <a:ext cx="1887367" cy="892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20574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*monomer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0" y="2971800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*polymer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9000" y="4191000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*polymer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5638800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*polymer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72200" y="6517976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*polymer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STOP and jot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905230" y="1600200"/>
            <a:ext cx="7633742" cy="359359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AutoNum type="arabicPeriod"/>
              <a:defRPr/>
            </a:pPr>
            <a:r>
              <a:rPr lang="en-US" sz="3200" dirty="0">
                <a:ea typeface="ＭＳ Ｐゴシック" charset="0"/>
              </a:rPr>
              <a:t>What are the building blocks of carbohydrates?</a:t>
            </a:r>
          </a:p>
          <a:p>
            <a:pPr eaLnBrk="1" hangingPunct="1">
              <a:buFont typeface="Arial" charset="0"/>
              <a:buAutoNum type="arabicPeriod"/>
              <a:defRPr/>
            </a:pPr>
            <a:endParaRPr lang="en-US" sz="3200" dirty="0">
              <a:ea typeface="ＭＳ Ｐゴシック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3200" dirty="0">
              <a:ea typeface="ＭＳ Ｐゴシック" charset="0"/>
            </a:endParaRPr>
          </a:p>
          <a:p>
            <a:pPr eaLnBrk="1" hangingPunct="1">
              <a:buFont typeface="Arial" charset="0"/>
              <a:buAutoNum type="arabicPeriod"/>
              <a:defRPr/>
            </a:pPr>
            <a:endParaRPr lang="en-US" sz="3200" dirty="0">
              <a:ea typeface="ＭＳ Ｐゴシック" charset="0"/>
            </a:endParaRPr>
          </a:p>
          <a:p>
            <a:pPr eaLnBrk="1" hangingPunct="1">
              <a:buFont typeface="Arial" charset="0"/>
              <a:buAutoNum type="arabicPeriod"/>
              <a:defRPr/>
            </a:pPr>
            <a:r>
              <a:rPr lang="en-US" sz="3200" dirty="0">
                <a:ea typeface="ＭＳ Ｐゴシック" charset="0"/>
              </a:rPr>
              <a:t>When might you want to eat a lot of carbohydrates?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2. lipids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7649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" b="5721"/>
          <a:stretch>
            <a:fillRect/>
          </a:stretch>
        </p:blipFill>
        <p:spPr>
          <a:xfrm>
            <a:off x="152400" y="1676400"/>
            <a:ext cx="2330450" cy="1109663"/>
          </a:xfrm>
        </p:spPr>
      </p:pic>
      <p:pic>
        <p:nvPicPr>
          <p:cNvPr id="2765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3646">
            <a:off x="2849573" y="1400314"/>
            <a:ext cx="21336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21401"/>
            <a:ext cx="3492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349885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600200" y="5643883"/>
            <a:ext cx="5973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/>
              <a:t>Why are all of these things lipids??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lipids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100138"/>
            <a:ext cx="7521575" cy="4691062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altLang="en-US" sz="3200" u="sng" dirty="0" smtClean="0"/>
              <a:t>MONOMER</a:t>
            </a:r>
          </a:p>
          <a:p>
            <a:pPr marL="0" indent="0" algn="ctr" eaLnBrk="1" hangingPunct="1">
              <a:buNone/>
            </a:pPr>
            <a:r>
              <a:rPr lang="en-US" altLang="en-US" sz="3200" b="0" dirty="0" smtClean="0"/>
              <a:t>(Building block):</a:t>
            </a:r>
          </a:p>
          <a:p>
            <a:pPr marL="0" indent="0" algn="ctr" eaLnBrk="1" hangingPunct="1">
              <a:buNone/>
            </a:pPr>
            <a:r>
              <a:rPr lang="en-US" altLang="en-US" sz="3200" u="sng" dirty="0" smtClean="0"/>
              <a:t>Fatty acid</a:t>
            </a:r>
          </a:p>
          <a:p>
            <a:pPr marL="0" indent="0" algn="ctr" eaLnBrk="1" hangingPunct="1"/>
            <a:endParaRPr lang="en-US" altLang="en-US" sz="3200" u="sng" dirty="0" smtClean="0"/>
          </a:p>
          <a:p>
            <a:pPr marL="0" indent="0" algn="ctr" eaLnBrk="1" hangingPunct="1"/>
            <a:endParaRPr lang="en-US" altLang="en-US" sz="3200" u="sng" dirty="0" smtClean="0"/>
          </a:p>
          <a:p>
            <a:pPr marL="0" indent="0" algn="ctr" eaLnBrk="1" hangingPunct="1"/>
            <a:endParaRPr lang="en-US" altLang="en-US" sz="3200" u="sng" dirty="0" smtClean="0"/>
          </a:p>
          <a:p>
            <a:pPr marL="0" indent="0" algn="ctr" eaLnBrk="1" hangingPunct="1"/>
            <a:endParaRPr lang="en-US" altLang="en-US" sz="3200" u="sng" dirty="0" smtClean="0"/>
          </a:p>
          <a:p>
            <a:pPr marL="0" indent="0" algn="ctr" eaLnBrk="1" hangingPunct="1"/>
            <a:endParaRPr lang="en-US" altLang="en-US" sz="2000" u="sng" dirty="0" smtClean="0"/>
          </a:p>
          <a:p>
            <a:pPr marL="0" indent="0" algn="ctr" eaLnBrk="1" hangingPunct="1"/>
            <a:endParaRPr lang="en-US" altLang="en-US" u="sng" dirty="0" smtClean="0"/>
          </a:p>
          <a:p>
            <a:pPr marL="0" indent="0" algn="ctr" eaLnBrk="1" hangingPunct="1"/>
            <a:endParaRPr lang="en-US" altLang="en-US" u="sng" dirty="0" smtClean="0"/>
          </a:p>
        </p:txBody>
      </p:sp>
      <p:pic>
        <p:nvPicPr>
          <p:cNvPr id="2867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16492" r="2795"/>
          <a:stretch>
            <a:fillRect/>
          </a:stretch>
        </p:blipFill>
        <p:spPr bwMode="auto">
          <a:xfrm>
            <a:off x="3581400" y="2971800"/>
            <a:ext cx="21320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lipids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79641" y="914400"/>
            <a:ext cx="7633742" cy="3593591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u="sng" dirty="0" smtClean="0"/>
              <a:t>Structure</a:t>
            </a: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355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37369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lipids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7559675" cy="55292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u="sng" dirty="0" smtClean="0">
                <a:ea typeface="+mn-ea"/>
                <a:cs typeface="+mn-cs"/>
              </a:rPr>
              <a:t>Function (use):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600" dirty="0" smtClean="0">
                <a:ea typeface="+mn-ea"/>
                <a:cs typeface="+mn-cs"/>
              </a:rPr>
              <a:t>Energy Storage (long term)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600" dirty="0" smtClean="0">
                <a:ea typeface="+mn-ea"/>
                <a:cs typeface="+mn-cs"/>
              </a:rPr>
              <a:t>Insulation- barrier that keeps heat in (or out)</a:t>
            </a:r>
          </a:p>
          <a:p>
            <a:pPr marL="630936" lvl="3" indent="-16459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 smtClean="0">
                <a:ea typeface="+mn-ea"/>
              </a:rPr>
              <a:t>Ex. Seals have thick layer of fat in cold polar waters so can maintain homeostasis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2600" u="sng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600" u="sng" dirty="0" smtClean="0">
                <a:ea typeface="+mn-ea"/>
                <a:cs typeface="+mn-cs"/>
              </a:rPr>
              <a:t>Examples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600" dirty="0" smtClean="0">
                <a:ea typeface="+mn-ea"/>
                <a:cs typeface="+mn-cs"/>
              </a:rPr>
              <a:t>Fats- saturated and unsaturated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600" dirty="0" smtClean="0">
                <a:ea typeface="+mn-ea"/>
                <a:cs typeface="+mn-cs"/>
              </a:rPr>
              <a:t>Oils- ALL (peanut, vegetable, olive, skin oils, etc.)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600" dirty="0" smtClean="0">
                <a:ea typeface="+mn-ea"/>
                <a:cs typeface="+mn-cs"/>
              </a:rPr>
              <a:t>Waxes- beeswax, ear wax</a:t>
            </a:r>
            <a:endParaRPr lang="en-US" sz="2600" dirty="0">
              <a:ea typeface="+mn-ea"/>
              <a:cs typeface="+mn-cs"/>
            </a:endParaRPr>
          </a:p>
          <a:p>
            <a:pPr marL="466344" lvl="3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000" dirty="0" smtClean="0">
              <a:ea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Stop and jot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938758" y="1511809"/>
            <a:ext cx="7633742" cy="3593591"/>
          </a:xfrm>
        </p:spPr>
        <p:txBody>
          <a:bodyPr>
            <a:normAutofit fontScale="92500"/>
          </a:bodyPr>
          <a:lstStyle/>
          <a:p>
            <a:pPr eaLnBrk="1" hangingPunct="1">
              <a:buFont typeface="Franklin Gothic Medium" panose="020B0603020102020204" pitchFamily="34" charset="0"/>
              <a:buAutoNum type="arabicPeriod"/>
            </a:pPr>
            <a:r>
              <a:rPr lang="en-US" altLang="en-US" sz="3200" dirty="0" smtClean="0"/>
              <a:t>We use both carbohydrates and lipids for energy</a:t>
            </a:r>
            <a:r>
              <a:rPr lang="is-IS" altLang="en-US" sz="3200" dirty="0" smtClean="0"/>
              <a:t>… what is the difference?</a:t>
            </a:r>
          </a:p>
          <a:p>
            <a:pPr eaLnBrk="1" hangingPunct="1">
              <a:buFont typeface="Franklin Gothic Medium" panose="020B0603020102020204" pitchFamily="34" charset="0"/>
              <a:buAutoNum type="arabicPeriod"/>
            </a:pPr>
            <a:endParaRPr lang="is-IS" altLang="en-US" sz="3200" dirty="0" smtClean="0"/>
          </a:p>
          <a:p>
            <a:pPr eaLnBrk="1" hangingPunct="1">
              <a:buFont typeface="Franklin Gothic Medium" panose="020B0603020102020204" pitchFamily="34" charset="0"/>
              <a:buAutoNum type="arabicPeriod"/>
            </a:pPr>
            <a:endParaRPr lang="is-IS" altLang="en-US" sz="3200" dirty="0" smtClean="0"/>
          </a:p>
          <a:p>
            <a:pPr eaLnBrk="1" hangingPunct="1">
              <a:buFont typeface="Franklin Gothic Medium" panose="020B0603020102020204" pitchFamily="34" charset="0"/>
              <a:buAutoNum type="arabicPeriod"/>
            </a:pPr>
            <a:r>
              <a:rPr lang="is-IS" altLang="en-US" sz="3200" dirty="0" smtClean="0"/>
              <a:t>A bear is hibernating in the winter for a few months. Will it use carbs or lipids for energy?</a:t>
            </a:r>
            <a:endParaRPr lang="en-US" altLang="en-US" sz="32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3. proteins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481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55" y="1600200"/>
            <a:ext cx="6984127" cy="3479365"/>
          </a:xfrm>
        </p:spPr>
      </p:pic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990600" y="5105400"/>
            <a:ext cx="7158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/>
              <a:t>Why are all of these things proteins??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proteins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38758" y="1295400"/>
            <a:ext cx="7633742" cy="3593591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None/>
            </a:pPr>
            <a:r>
              <a:rPr lang="en-US" altLang="en-US" sz="3600" u="sng" dirty="0" smtClean="0"/>
              <a:t>MONOMER</a:t>
            </a:r>
          </a:p>
          <a:p>
            <a:pPr marL="0" indent="0" algn="ctr" eaLnBrk="1" hangingPunct="1">
              <a:buNone/>
            </a:pPr>
            <a:r>
              <a:rPr lang="en-US" altLang="en-US" sz="3600" b="0" dirty="0" smtClean="0"/>
              <a:t>(Building block):</a:t>
            </a:r>
          </a:p>
          <a:p>
            <a:pPr marL="0" indent="0" algn="ctr" eaLnBrk="1" hangingPunct="1">
              <a:buNone/>
            </a:pPr>
            <a:r>
              <a:rPr lang="en-US" altLang="en-US" sz="3600" u="sng" dirty="0" smtClean="0"/>
              <a:t>Amino acid</a:t>
            </a:r>
          </a:p>
          <a:p>
            <a:pPr marL="0" indent="0" algn="ctr" eaLnBrk="1" hangingPunct="1"/>
            <a:endParaRPr lang="en-US" altLang="en-US" sz="3600" u="sng" dirty="0" smtClean="0"/>
          </a:p>
          <a:p>
            <a:pPr marL="0" indent="0" algn="ctr" eaLnBrk="1" hangingPunct="1"/>
            <a:endParaRPr lang="en-US" altLang="en-US" sz="3600" u="sng" dirty="0" smtClean="0"/>
          </a:p>
          <a:p>
            <a:pPr marL="0" indent="0" algn="ctr" eaLnBrk="1" hangingPunct="1">
              <a:buNone/>
            </a:pPr>
            <a:r>
              <a:rPr lang="en-US" altLang="en-US" sz="2800" u="sng" dirty="0" smtClean="0"/>
              <a:t>Memory clue:</a:t>
            </a:r>
          </a:p>
          <a:p>
            <a:pPr marL="0" indent="0" algn="ctr" eaLnBrk="1" hangingPunct="1"/>
            <a:endParaRPr lang="en-US" altLang="en-US" sz="2800" u="sng" dirty="0" smtClean="0"/>
          </a:p>
          <a:p>
            <a:pPr marL="0" indent="0" algn="ctr" eaLnBrk="1" hangingPunct="1"/>
            <a:endParaRPr lang="en-US" altLang="en-US" sz="2800" u="sng" dirty="0" smtClean="0"/>
          </a:p>
          <a:p>
            <a:pPr marL="0" indent="0" algn="ctr" eaLnBrk="1" hangingPunct="1"/>
            <a:endParaRPr lang="en-US" altLang="en-US" sz="2800" u="sng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4000" y="4724400"/>
            <a:ext cx="6477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Pro-Amino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proteins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z="2400" u="sng" smtClean="0"/>
              <a:t>Structure:</a:t>
            </a:r>
          </a:p>
        </p:txBody>
      </p:sp>
      <p:pic>
        <p:nvPicPr>
          <p:cNvPr id="36867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04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1676400"/>
            <a:ext cx="53435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1/25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633742" cy="35935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Pick up food label handout and begin reading.</a:t>
            </a:r>
          </a:p>
          <a:p>
            <a:r>
              <a:rPr lang="en-US" sz="2800" dirty="0" smtClean="0"/>
              <a:t>You don’t need your journal:  Your warm-up is to have this handout completely read by the time we begin</a:t>
            </a:r>
          </a:p>
          <a:p>
            <a:r>
              <a:rPr lang="en-US" sz="2800" dirty="0" smtClean="0"/>
              <a:t>Get out the food labels you collected and keep them on your desk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2144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proteins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125403"/>
            <a:ext cx="7633742" cy="3593591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u="sng" dirty="0" smtClean="0">
                <a:ea typeface="+mn-ea"/>
                <a:cs typeface="+mn-cs"/>
              </a:rPr>
              <a:t>Functions: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3200" dirty="0" smtClean="0">
                <a:ea typeface="+mn-ea"/>
                <a:cs typeface="+mn-cs"/>
              </a:rPr>
              <a:t>Structure- eye color, nose, skin, hair color, etc.. We are big piles of proteins</a:t>
            </a:r>
            <a:endParaRPr lang="en-US" sz="3200" dirty="0">
              <a:ea typeface="+mn-ea"/>
              <a:cs typeface="+mn-cs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3200" dirty="0" smtClean="0">
                <a:ea typeface="+mn-ea"/>
                <a:cs typeface="+mn-cs"/>
              </a:rPr>
              <a:t>Speeds up Reactions- metabolism! So your body can keep up with you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32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u="sng" dirty="0" smtClean="0">
                <a:ea typeface="+mn-ea"/>
                <a:cs typeface="+mn-cs"/>
              </a:rPr>
              <a:t>Examples: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3200" dirty="0" smtClean="0">
                <a:ea typeface="+mn-ea"/>
                <a:cs typeface="+mn-cs"/>
              </a:rPr>
              <a:t>Keratin- (structure) hair, nails, skin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3200" dirty="0" smtClean="0">
                <a:ea typeface="+mn-ea"/>
                <a:cs typeface="+mn-cs"/>
              </a:rPr>
              <a:t>Enzymes- speed up chemical reactions!</a:t>
            </a:r>
            <a:endParaRPr lang="en-US" sz="3200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Stop and jot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944854" y="1524000"/>
            <a:ext cx="7633742" cy="359359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dirty="0" smtClean="0"/>
              <a:t>1. What is one thing that would happen to your body if you didn’t have enough protein?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4. Nucleic acids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096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154" r="-148154"/>
          <a:stretch>
            <a:fillRect/>
          </a:stretch>
        </p:blipFill>
        <p:spPr>
          <a:xfrm>
            <a:off x="-990600" y="1676400"/>
            <a:ext cx="4411663" cy="2100263"/>
          </a:xfrm>
        </p:spPr>
      </p:pic>
      <p:pic>
        <p:nvPicPr>
          <p:cNvPr id="4096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10" y="1128451"/>
            <a:ext cx="404177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46037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2819400"/>
            <a:ext cx="11721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charset="0"/>
                <a:ea typeface="ＭＳ Ｐゴシック" charset="0"/>
                <a:cs typeface="ＭＳ Ｐゴシック" charset="0"/>
              </a:rPr>
              <a:t>DNA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H="1" flipV="1">
            <a:off x="1934116" y="1066800"/>
            <a:ext cx="1090342" cy="190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3352800" y="1105593"/>
            <a:ext cx="762000" cy="1866207"/>
          </a:xfrm>
          <a:prstGeom prst="straightConnector1">
            <a:avLst/>
          </a:prstGeom>
          <a:noFill/>
          <a:ln w="635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Nucleic acids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100138"/>
            <a:ext cx="7521575" cy="4691062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buNone/>
            </a:pPr>
            <a:r>
              <a:rPr lang="en-US" altLang="en-US" sz="3600" u="sng" dirty="0" smtClean="0"/>
              <a:t>MONOMER</a:t>
            </a:r>
          </a:p>
          <a:p>
            <a:pPr marL="0" indent="0" algn="ctr" eaLnBrk="1" hangingPunct="1">
              <a:buNone/>
            </a:pPr>
            <a:r>
              <a:rPr lang="en-US" altLang="en-US" sz="3600" dirty="0"/>
              <a:t>(</a:t>
            </a:r>
            <a:r>
              <a:rPr lang="en-US" altLang="en-US" sz="3600" b="0" dirty="0" smtClean="0"/>
              <a:t>Building block):</a:t>
            </a:r>
          </a:p>
          <a:p>
            <a:pPr marL="0" indent="0" algn="ctr" eaLnBrk="1" hangingPunct="1">
              <a:buNone/>
            </a:pPr>
            <a:r>
              <a:rPr lang="en-US" altLang="en-US" sz="3600" u="sng" dirty="0" smtClean="0"/>
              <a:t>Nucleotide</a:t>
            </a:r>
          </a:p>
          <a:p>
            <a:pPr marL="0" indent="0" algn="ctr" eaLnBrk="1" hangingPunct="1"/>
            <a:endParaRPr lang="en-US" altLang="en-US" sz="2000" u="sng" dirty="0" smtClean="0"/>
          </a:p>
          <a:p>
            <a:pPr marL="0" indent="0" algn="ctr" eaLnBrk="1" hangingPunct="1"/>
            <a:endParaRPr lang="en-US" altLang="en-US" sz="2000" u="sng" dirty="0" smtClean="0"/>
          </a:p>
          <a:p>
            <a:pPr marL="0" indent="0" algn="ctr" eaLnBrk="1" hangingPunct="1"/>
            <a:endParaRPr lang="en-US" altLang="en-US" sz="2000" u="sng" dirty="0" smtClean="0"/>
          </a:p>
          <a:p>
            <a:pPr marL="0" indent="0" algn="ctr" eaLnBrk="1" hangingPunct="1"/>
            <a:endParaRPr lang="en-US" altLang="en-US" sz="2000" u="sng" dirty="0" smtClean="0"/>
          </a:p>
          <a:p>
            <a:pPr marL="0" indent="0" algn="ctr" eaLnBrk="1" hangingPunct="1">
              <a:buNone/>
            </a:pPr>
            <a:r>
              <a:rPr lang="en-US" altLang="en-US" sz="3200" u="sng" dirty="0" smtClean="0"/>
              <a:t>Memory clue:</a:t>
            </a:r>
          </a:p>
          <a:p>
            <a:pPr marL="0" indent="0" algn="ctr" eaLnBrk="1" hangingPunct="1">
              <a:buNone/>
            </a:pPr>
            <a:r>
              <a:rPr lang="en-US" altLang="en-US" sz="3200" u="sng" dirty="0" smtClean="0"/>
              <a:t>N with N</a:t>
            </a:r>
          </a:p>
          <a:p>
            <a:pPr marL="0" indent="0" algn="ctr" eaLnBrk="1" hangingPunct="1">
              <a:buNone/>
            </a:pPr>
            <a:r>
              <a:rPr lang="en-US" altLang="en-US" sz="3200" b="0" dirty="0" smtClean="0"/>
              <a:t>(Nucleic acid; Nucleotide)</a:t>
            </a:r>
          </a:p>
          <a:p>
            <a:pPr marL="0" indent="0" algn="ctr" eaLnBrk="1" hangingPunct="1"/>
            <a:endParaRPr lang="en-US" altLang="en-US" u="sng" dirty="0" smtClean="0"/>
          </a:p>
          <a:p>
            <a:pPr marL="0" indent="0" algn="ctr" eaLnBrk="1" hangingPunct="1"/>
            <a:endParaRPr lang="en-US" altLang="en-US" u="sng" dirty="0" smtClean="0"/>
          </a:p>
          <a:p>
            <a:pPr marL="0" indent="0" algn="ctr" eaLnBrk="1" hangingPunct="1"/>
            <a:endParaRPr lang="en-US" altLang="en-US" u="sng" dirty="0" smtClean="0"/>
          </a:p>
        </p:txBody>
      </p:sp>
      <p:pic>
        <p:nvPicPr>
          <p:cNvPr id="4198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45" y="1087946"/>
            <a:ext cx="2173288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5597588" y="2580078"/>
            <a:ext cx="918057" cy="191572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Nucleic acid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304800" y="975329"/>
            <a:ext cx="7633742" cy="3593591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u="sng" dirty="0" smtClean="0"/>
              <a:t>Structure:</a:t>
            </a:r>
          </a:p>
          <a:p>
            <a:pPr eaLnBrk="1" hangingPunct="1"/>
            <a:endParaRPr lang="en-US" altLang="en-US" sz="2000" b="0" dirty="0" smtClean="0"/>
          </a:p>
        </p:txBody>
      </p:sp>
      <p:pic>
        <p:nvPicPr>
          <p:cNvPr id="430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58" y="1968453"/>
            <a:ext cx="207803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914400" y="4267200"/>
            <a:ext cx="2382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u="sng"/>
              <a:t>Nucleotide (monomer)</a:t>
            </a:r>
            <a:r>
              <a:rPr lang="en-US" altLang="en-US" sz="1800"/>
              <a:t>-</a:t>
            </a:r>
          </a:p>
          <a:p>
            <a:r>
              <a:rPr lang="en-US" altLang="en-US" sz="1800"/>
              <a:t>Step</a:t>
            </a:r>
          </a:p>
        </p:txBody>
      </p: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4495800" y="4114800"/>
            <a:ext cx="3840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u="sng"/>
              <a:t>Nucleic Acid (polymer)- </a:t>
            </a:r>
            <a:r>
              <a:rPr lang="en-US" altLang="en-US" sz="1800"/>
              <a:t>DNA</a:t>
            </a:r>
          </a:p>
          <a:p>
            <a:r>
              <a:rPr lang="en-US" altLang="en-US" sz="1800"/>
              <a:t>Double helix is like a winding staircase</a:t>
            </a:r>
          </a:p>
        </p:txBody>
      </p:sp>
      <p:pic>
        <p:nvPicPr>
          <p:cNvPr id="4301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21367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81" y="1644603"/>
            <a:ext cx="9144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Nucleic acid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u="sng" dirty="0" smtClean="0">
                <a:ea typeface="+mn-ea"/>
                <a:cs typeface="+mn-cs"/>
              </a:rPr>
              <a:t>Function: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400" dirty="0" smtClean="0">
                <a:ea typeface="+mn-ea"/>
                <a:cs typeface="+mn-cs"/>
              </a:rPr>
              <a:t>Heredity- passing of traits/genes from parents to offspring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sz="2400" dirty="0">
              <a:ea typeface="+mn-ea"/>
              <a:cs typeface="+mn-cs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sz="24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24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u="sng" dirty="0" smtClean="0">
                <a:ea typeface="+mn-ea"/>
                <a:cs typeface="+mn-cs"/>
              </a:rPr>
              <a:t>Examples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400" dirty="0" smtClean="0">
                <a:ea typeface="+mn-ea"/>
                <a:cs typeface="+mn-cs"/>
              </a:rPr>
              <a:t>DNA- deoxyribo</a:t>
            </a:r>
            <a:r>
              <a:rPr lang="en-US" sz="2400" u="sng" dirty="0" smtClean="0">
                <a:ea typeface="+mn-ea"/>
                <a:cs typeface="+mn-cs"/>
              </a:rPr>
              <a:t>nucleic acid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400" dirty="0" smtClean="0">
                <a:ea typeface="+mn-ea"/>
                <a:cs typeface="+mn-cs"/>
              </a:rPr>
              <a:t>RNA-ribo</a:t>
            </a:r>
            <a:r>
              <a:rPr lang="en-US" sz="2400" u="sng" dirty="0" smtClean="0">
                <a:ea typeface="+mn-ea"/>
                <a:cs typeface="+mn-cs"/>
              </a:rPr>
              <a:t>nucleic acid</a:t>
            </a:r>
            <a:endParaRPr lang="en-US" sz="2400" u="sng" dirty="0">
              <a:ea typeface="+mn-ea"/>
              <a:cs typeface="+mn-cs"/>
            </a:endParaRPr>
          </a:p>
        </p:txBody>
      </p:sp>
      <p:pic>
        <p:nvPicPr>
          <p:cNvPr id="4505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27432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98863"/>
            <a:ext cx="32004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over all of this tomorrow morning!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Study these four different types of macromolecules and focus on their monomers, polymers, structure, and examples.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8795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1/27 in journal: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633742" cy="3593591"/>
          </a:xfrm>
        </p:spPr>
        <p:txBody>
          <a:bodyPr/>
          <a:lstStyle/>
          <a:p>
            <a:r>
              <a:rPr lang="en-US" dirty="0" smtClean="0"/>
              <a:t>To review for quiz match each building block structure to the appropriate macromolecule (carbohydrate, lipid, protein, and nucleic acid):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362200"/>
            <a:ext cx="289560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2743200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2743200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2.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362199"/>
            <a:ext cx="2667000" cy="20456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2769" y="5294923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3.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876800"/>
            <a:ext cx="2507296" cy="1752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57800" y="5410200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4.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4789714"/>
            <a:ext cx="2895600" cy="20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0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748042" cy="83681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Today 1/26 in your journal:</a:t>
            </a:r>
            <a:endParaRPr lang="en-US" sz="4400" dirty="0">
              <a:ea typeface="+mj-ea"/>
              <a:cs typeface="+mj-cs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169275" cy="5791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altLang="en-US" sz="2400" dirty="0" smtClean="0"/>
              <a:t>Use what we learned yesterday to answer the following: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endParaRPr lang="en-US" altLang="en-US" sz="2400" dirty="0" smtClean="0"/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endParaRPr lang="en-US" altLang="en-US" sz="2400" dirty="0" smtClean="0"/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endParaRPr lang="en-US" altLang="en-US" sz="2400" dirty="0" smtClean="0"/>
          </a:p>
          <a:p>
            <a:pPr marL="0" indent="0" eaLnBrk="1" hangingPunct="1">
              <a:buNone/>
            </a:pPr>
            <a:endParaRPr lang="en-US" altLang="en-US" sz="2400" dirty="0" smtClean="0"/>
          </a:p>
          <a:p>
            <a:pPr marL="0" indent="0" eaLnBrk="1" hangingPunct="1">
              <a:buNone/>
            </a:pPr>
            <a:r>
              <a:rPr lang="en-US" altLang="en-US" sz="2400" dirty="0" smtClean="0"/>
              <a:t>Part 1:  Which macromolecule would you test for with each of these indicators?</a:t>
            </a:r>
          </a:p>
          <a:p>
            <a:pPr marL="0" indent="0" eaLnBrk="1" hangingPunct="1">
              <a:buNone/>
            </a:pPr>
            <a:r>
              <a:rPr lang="en-US" altLang="en-US" sz="2400" dirty="0" smtClean="0"/>
              <a:t>Part 2: For lunch you ate a big </a:t>
            </a:r>
            <a:r>
              <a:rPr lang="en-US" altLang="en-US" sz="2400" dirty="0" err="1" smtClean="0"/>
              <a:t>ol</a:t>
            </a:r>
            <a:r>
              <a:rPr lang="en-US" altLang="en-US" sz="2400" dirty="0" smtClean="0"/>
              <a:t>’ piece of steak and some potatoes. If you were to test the contents of your stomach right now you would find the results for which food #? (1, 2 or 3)</a:t>
            </a:r>
          </a:p>
          <a:p>
            <a:pPr marL="0" indent="0" eaLnBrk="1" hangingPunct="1">
              <a:buNone/>
            </a:pPr>
            <a:endParaRPr lang="en-US" altLang="en-US" sz="24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186053"/>
              </p:ext>
            </p:extLst>
          </p:nvPr>
        </p:nvGraphicFramePr>
        <p:xfrm>
          <a:off x="990600" y="1524000"/>
          <a:ext cx="7162800" cy="320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560"/>
                <a:gridCol w="1432560"/>
                <a:gridCol w="1432560"/>
                <a:gridCol w="1432560"/>
                <a:gridCol w="1432560"/>
              </a:tblGrid>
              <a:tr h="61225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Iodine Solution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Glucose Test</a:t>
                      </a:r>
                      <a:r>
                        <a:rPr lang="en-US" sz="1600" baseline="0" dirty="0" smtClean="0"/>
                        <a:t> Strip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Biuret Solution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Brown Paper</a:t>
                      </a:r>
                      <a:endParaRPr lang="en-US" sz="1600" dirty="0"/>
                    </a:p>
                  </a:txBody>
                  <a:tcPr/>
                </a:tc>
              </a:tr>
              <a:tr h="8627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Food Item #1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Changed</a:t>
                      </a:r>
                      <a:r>
                        <a:rPr lang="en-US" sz="1600" baseline="0" dirty="0" smtClean="0"/>
                        <a:t> from amber to blue-black color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color change in strip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Changed</a:t>
                      </a:r>
                      <a:r>
                        <a:rPr lang="en-US" sz="1600" baseline="0" dirty="0" smtClean="0"/>
                        <a:t> from blue to purple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translucent spot formed</a:t>
                      </a:r>
                      <a:endParaRPr lang="en-US" sz="1600" dirty="0"/>
                    </a:p>
                  </a:txBody>
                  <a:tcPr/>
                </a:tc>
              </a:tr>
              <a:tr h="8627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Food Item #2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Remained amber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Strip changed from yellow to dark green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Remained blue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translucent spot formed</a:t>
                      </a:r>
                      <a:endParaRPr lang="en-US" sz="1600" dirty="0"/>
                    </a:p>
                  </a:txBody>
                  <a:tcPr/>
                </a:tc>
              </a:tr>
              <a:tr h="8627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Food item</a:t>
                      </a:r>
                      <a:r>
                        <a:rPr lang="en-US" sz="1600" baseline="0" dirty="0" smtClean="0"/>
                        <a:t> #3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Remained amber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color change in strip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Remained</a:t>
                      </a:r>
                      <a:r>
                        <a:rPr lang="en-US" sz="1600" baseline="0" dirty="0" smtClean="0"/>
                        <a:t> blue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Slight translucent</a:t>
                      </a:r>
                      <a:r>
                        <a:rPr lang="en-US" sz="1600" baseline="0" dirty="0" smtClean="0"/>
                        <a:t> spot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34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Organic macromolecules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026541" y="1752600"/>
            <a:ext cx="7521575" cy="392906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1800" dirty="0" smtClean="0">
                <a:latin typeface="Times New Roman" panose="02020603050405020304" pitchFamily="18" charset="0"/>
              </a:rPr>
              <a:t>WEIRD WORDS</a:t>
            </a:r>
            <a:r>
              <a:rPr lang="is-IS" altLang="en-US" sz="1800" dirty="0" smtClean="0">
                <a:latin typeface="Times New Roman" panose="02020603050405020304" pitchFamily="18" charset="0"/>
              </a:rPr>
              <a:t>… BREAK THEM DOWN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Organic Macromolecules=</a:t>
            </a:r>
          </a:p>
          <a:p>
            <a:pPr eaLnBrk="1" hangingPunct="1"/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Monomer=</a:t>
            </a:r>
          </a:p>
          <a:p>
            <a:pPr eaLnBrk="1" hangingPunct="1"/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Polymer=</a:t>
            </a:r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43600"/>
            <a:ext cx="927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2971800" y="6019800"/>
            <a:ext cx="1600200" cy="381000"/>
          </a:xfrm>
          <a:prstGeom prst="rightArrow">
            <a:avLst>
              <a:gd name="adj1" fmla="val 50000"/>
              <a:gd name="adj2" fmla="val 49992"/>
            </a:avLst>
          </a:prstGeom>
          <a:solidFill>
            <a:schemeClr val="bg1"/>
          </a:solidFill>
          <a:ln w="9525">
            <a:solidFill>
              <a:srgbClr val="76787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536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81600"/>
            <a:ext cx="16510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864475" cy="1006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j-ea"/>
                <a:cs typeface="+mj-cs"/>
              </a:rPr>
              <a:t>4 main types of macromolecules: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066800"/>
            <a:ext cx="8229600" cy="5029200"/>
          </a:xfrm>
        </p:spPr>
        <p:txBody>
          <a:bodyPr/>
          <a:lstStyle/>
          <a:p>
            <a:pPr marL="609600" indent="-609600" eaLnBrk="1" hangingPunct="1"/>
            <a:endParaRPr lang="en-US" altLang="en-US" sz="320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200" smtClean="0">
                <a:latin typeface="Times New Roman" panose="02020603050405020304" pitchFamily="18" charset="0"/>
              </a:rPr>
              <a:t>Carbohydrate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200" smtClean="0">
                <a:latin typeface="Times New Roman" panose="02020603050405020304" pitchFamily="18" charset="0"/>
              </a:rPr>
              <a:t>Lipid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200" smtClean="0">
                <a:latin typeface="Times New Roman" panose="02020603050405020304" pitchFamily="18" charset="0"/>
              </a:rPr>
              <a:t>Nucleic Acid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200" smtClean="0">
                <a:latin typeface="Times New Roman" panose="02020603050405020304" pitchFamily="18" charset="0"/>
              </a:rPr>
              <a:t>Protein</a:t>
            </a:r>
          </a:p>
          <a:p>
            <a:pPr marL="609600" indent="-609600"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1. carbohydrates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9528"/>
            <a:ext cx="86868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b="0" dirty="0" smtClean="0">
                <a:latin typeface="Times New Roman" panose="02020603050405020304" pitchFamily="18" charset="0"/>
              </a:rPr>
              <a:t>   Why are all of these things carbohydrates??</a:t>
            </a:r>
          </a:p>
          <a:p>
            <a:pPr eaLnBrk="1" hangingPunct="1"/>
            <a:endParaRPr lang="en-US" altLang="en-US" u="sng" dirty="0" smtClean="0">
              <a:latin typeface="Times New Roman" panose="02020603050405020304" pitchFamily="18" charset="0"/>
            </a:endParaRPr>
          </a:p>
        </p:txBody>
      </p:sp>
      <p:pic>
        <p:nvPicPr>
          <p:cNvPr id="1945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0660"/>
            <a:ext cx="22875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5384">
            <a:off x="1797817" y="3098919"/>
            <a:ext cx="2438400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832">
            <a:off x="4058443" y="1580725"/>
            <a:ext cx="3048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carbohydrates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219200"/>
            <a:ext cx="5964238" cy="4956175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None/>
            </a:pPr>
            <a:r>
              <a:rPr lang="en-US" altLang="en-US" sz="4400" u="sng" dirty="0" smtClean="0"/>
              <a:t>MONOMER</a:t>
            </a:r>
          </a:p>
          <a:p>
            <a:pPr marL="0" indent="0" algn="ctr" eaLnBrk="1" hangingPunct="1">
              <a:buNone/>
            </a:pPr>
            <a:r>
              <a:rPr lang="en-US" altLang="en-US" sz="4400" b="0" dirty="0" smtClean="0"/>
              <a:t>(Building block):</a:t>
            </a:r>
          </a:p>
          <a:p>
            <a:pPr marL="0" indent="0" algn="ctr" eaLnBrk="1" hangingPunct="1">
              <a:buNone/>
            </a:pPr>
            <a:r>
              <a:rPr lang="en-US" altLang="en-US" sz="4400" u="sng" dirty="0" smtClean="0"/>
              <a:t>Monosaccharide</a:t>
            </a:r>
          </a:p>
          <a:p>
            <a:pPr marL="0" indent="0" algn="ctr" eaLnBrk="1" hangingPunct="1"/>
            <a:endParaRPr lang="en-US" altLang="en-US" sz="3200" u="sng" dirty="0" smtClean="0"/>
          </a:p>
          <a:p>
            <a:pPr marL="0" indent="0" algn="ctr" eaLnBrk="1" hangingPunct="1">
              <a:buNone/>
            </a:pPr>
            <a:r>
              <a:rPr lang="en-US" altLang="en-US" sz="3200" u="sng" dirty="0" smtClean="0"/>
              <a:t>Memory clue:</a:t>
            </a:r>
          </a:p>
          <a:p>
            <a:pPr marL="0" indent="0" algn="ctr" eaLnBrk="1" hangingPunct="1">
              <a:buNone/>
            </a:pPr>
            <a:r>
              <a:rPr lang="en-US" altLang="en-US" sz="3200" u="sng" dirty="0" smtClean="0"/>
              <a:t>Longest words go together!</a:t>
            </a:r>
          </a:p>
          <a:p>
            <a:pPr marL="0" indent="0" algn="ctr" eaLnBrk="1" hangingPunct="1">
              <a:buNone/>
            </a:pPr>
            <a:r>
              <a:rPr lang="en-US" altLang="en-US" sz="3200" b="0" dirty="0" smtClean="0"/>
              <a:t>(Carbohydrate= monosaccharide)</a:t>
            </a:r>
          </a:p>
          <a:p>
            <a:pPr marL="0" indent="0" algn="ctr" eaLnBrk="1" hangingPunct="1"/>
            <a:endParaRPr lang="en-US" altLang="en-US" b="0" dirty="0" smtClean="0"/>
          </a:p>
          <a:p>
            <a:pPr marL="0" indent="0" algn="ctr" eaLnBrk="1" hangingPunct="1"/>
            <a:endParaRPr lang="en-US" altLang="en-US" u="sng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Carbohydrates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04800" y="1130809"/>
            <a:ext cx="7633742" cy="3593591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u="sng" dirty="0" smtClean="0"/>
              <a:t>Structure:</a:t>
            </a: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842963" y="1905000"/>
            <a:ext cx="2717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u="sng"/>
              <a:t>Monosaccharide</a:t>
            </a:r>
          </a:p>
          <a:p>
            <a:pPr algn="ctr"/>
            <a:r>
              <a:rPr lang="en-US" altLang="en-US" sz="2800" b="1"/>
              <a:t>    (monomer)</a:t>
            </a:r>
          </a:p>
        </p:txBody>
      </p:sp>
      <p:pic>
        <p:nvPicPr>
          <p:cNvPr id="235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58310"/>
            <a:ext cx="50069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5334000" y="1828800"/>
            <a:ext cx="24987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u="sng"/>
              <a:t>Polysaccharide</a:t>
            </a:r>
          </a:p>
          <a:p>
            <a:pPr algn="ctr"/>
            <a:r>
              <a:rPr lang="en-US" altLang="en-US" sz="2800" b="1"/>
              <a:t>    (polymer)</a:t>
            </a:r>
          </a:p>
        </p:txBody>
      </p:sp>
      <p:pic>
        <p:nvPicPr>
          <p:cNvPr id="2355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2003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181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cxnSpLocks noChangeShapeType="1"/>
            <a:stCxn id="23560" idx="3"/>
            <a:endCxn id="23562" idx="1"/>
          </p:cNvCxnSpPr>
          <p:nvPr/>
        </p:nvCxnSpPr>
        <p:spPr bwMode="auto">
          <a:xfrm flipV="1">
            <a:off x="5867400" y="5753100"/>
            <a:ext cx="228600" cy="381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  <a:stCxn id="23562" idx="3"/>
            <a:endCxn id="23561" idx="1"/>
          </p:cNvCxnSpPr>
          <p:nvPr/>
        </p:nvCxnSpPr>
        <p:spPr bwMode="auto">
          <a:xfrm>
            <a:off x="7239000" y="57531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1493</TotalTime>
  <Words>969</Words>
  <Application>Microsoft Macintosh PowerPoint</Application>
  <PresentationFormat>On-screen Show (4:3)</PresentationFormat>
  <Paragraphs>216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Badge</vt:lpstr>
      <vt:lpstr>Organic Macromolecules</vt:lpstr>
      <vt:lpstr>Today 1/25</vt:lpstr>
      <vt:lpstr>Today 1/27 in journal:</vt:lpstr>
      <vt:lpstr>Today 1/26 in your journal:</vt:lpstr>
      <vt:lpstr>Organic macromolecules</vt:lpstr>
      <vt:lpstr>4 main types of macromolecules:</vt:lpstr>
      <vt:lpstr>1. carbohydrates</vt:lpstr>
      <vt:lpstr>carbohydrates</vt:lpstr>
      <vt:lpstr>Carbohydrates</vt:lpstr>
      <vt:lpstr>carbohydrates</vt:lpstr>
      <vt:lpstr>STOP and jot</vt:lpstr>
      <vt:lpstr>2. lipids</vt:lpstr>
      <vt:lpstr>lipids</vt:lpstr>
      <vt:lpstr>lipids</vt:lpstr>
      <vt:lpstr>lipids</vt:lpstr>
      <vt:lpstr>Stop and jot</vt:lpstr>
      <vt:lpstr>3. proteins</vt:lpstr>
      <vt:lpstr>proteins</vt:lpstr>
      <vt:lpstr>proteins</vt:lpstr>
      <vt:lpstr>proteins</vt:lpstr>
      <vt:lpstr>Stop and jot</vt:lpstr>
      <vt:lpstr>4. Nucleic acids</vt:lpstr>
      <vt:lpstr>Nucleic acids</vt:lpstr>
      <vt:lpstr>Nucleic acid</vt:lpstr>
      <vt:lpstr>Nucleic acid</vt:lpstr>
      <vt:lpstr>Quiz over all of this tomorrow morning!</vt:lpstr>
    </vt:vector>
  </TitlesOfParts>
  <Company>SMUSD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Compounds</dc:title>
  <dc:creator>michael.butler</dc:creator>
  <cp:lastModifiedBy>Hannah Mattson</cp:lastModifiedBy>
  <cp:revision>59</cp:revision>
  <dcterms:created xsi:type="dcterms:W3CDTF">2008-09-29T14:10:24Z</dcterms:created>
  <dcterms:modified xsi:type="dcterms:W3CDTF">2016-01-26T12:56:14Z</dcterms:modified>
</cp:coreProperties>
</file>