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7" r:id="rId8"/>
    <p:sldId id="266" r:id="rId9"/>
    <p:sldId id="262" r:id="rId10"/>
    <p:sldId id="263" r:id="rId11"/>
    <p:sldId id="264"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5518F7D-B709-4F6F-88A7-D3AF6707E69F}" type="datetimeFigureOut">
              <a:rPr lang="en-US"/>
              <a:pPr>
                <a:defRPr/>
              </a:pPr>
              <a:t>1/24/2012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DD5078B-A66E-4031-9695-4177BD628D2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6FB9F3F-5C73-40EE-B1AD-BC6368B168DB}" type="datetimeFigureOut">
              <a:rPr lang="en-US"/>
              <a:pPr>
                <a:defRPr/>
              </a:pPr>
              <a:t>1/24/2012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75D2B2-F81A-4239-AAB7-898188746CE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53F02EF-0837-498B-BF04-B1C18FFA7884}" type="datetimeFigureOut">
              <a:rPr lang="en-US"/>
              <a:pPr>
                <a:defRPr/>
              </a:pPr>
              <a:t>1/24/2012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E32338-72F4-4E8C-8BD0-6126F5CF8C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4312579-C09F-4BE7-97C2-2871FF65A272}" type="datetimeFigureOut">
              <a:rPr lang="en-US"/>
              <a:pPr>
                <a:defRPr/>
              </a:pPr>
              <a:t>1/24/2012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62CFF1-8557-4AD7-950F-70229960459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477054-650E-43CE-B4AD-6183109C10E6}" type="datetimeFigureOut">
              <a:rPr lang="en-US"/>
              <a:pPr>
                <a:defRPr/>
              </a:pPr>
              <a:t>1/24/2012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F48945-B105-4209-9C5C-B86FEF1AD8B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624D62-8017-46C2-A82E-B450A02916B0}" type="datetimeFigureOut">
              <a:rPr lang="en-US"/>
              <a:pPr>
                <a:defRPr/>
              </a:pPr>
              <a:t>1/24/2012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A26C8C-5AC0-4238-8710-8660FFE8BA6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37B8B91-E113-4EDD-8865-D3EF1FDC3C25}" type="datetimeFigureOut">
              <a:rPr lang="en-US"/>
              <a:pPr>
                <a:defRPr/>
              </a:pPr>
              <a:t>1/24/2012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311B8A-B969-4D8C-AA5F-E5B2E306143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4013D0F-0FAC-4D8E-A142-AE735B0AAF89}" type="datetimeFigureOut">
              <a:rPr lang="en-US"/>
              <a:pPr>
                <a:defRPr/>
              </a:pPr>
              <a:t>1/24/2012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DD69911-B1AC-4621-89EA-B804DBD9BAB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BF0F698-FC17-46D8-AFD2-07AACC642C65}" type="datetimeFigureOut">
              <a:rPr lang="en-US"/>
              <a:pPr>
                <a:defRPr/>
              </a:pPr>
              <a:t>1/24/2012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4FDD45E-06AC-4CF8-AE59-F40402F5B6F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214D6ED-76B0-4701-A868-2EB66D1C9DFF}" type="datetimeFigureOut">
              <a:rPr lang="en-US"/>
              <a:pPr>
                <a:defRPr/>
              </a:pPr>
              <a:t>1/24/2012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5C660A9-5B8F-425C-A6B7-E5F821087A1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09D95FC-399F-4612-94FA-442D90ADD9A7}" type="datetimeFigureOut">
              <a:rPr lang="en-US"/>
              <a:pPr>
                <a:defRPr/>
              </a:pPr>
              <a:t>1/24/2012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D32EEF-0579-4EFC-BB0F-DBB656AA715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2EAC6A-9A12-43B6-ADFC-BD831683F020}" type="datetimeFigureOut">
              <a:rPr lang="en-US"/>
              <a:pPr>
                <a:defRPr/>
              </a:pPr>
              <a:t>1/24/2012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235435C-FAD7-4880-9475-44061E7F9C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A027F52-FA62-4E7F-9249-7ED13A28F814}" type="datetimeFigureOut">
              <a:rPr lang="en-US"/>
              <a:pPr>
                <a:defRPr/>
              </a:pPr>
              <a:t>1/24/2012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2944D2A-E198-4A05-BB37-1370CF7D872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r>
              <a:rPr lang="en-US" dirty="0" smtClean="0"/>
              <a:t>How to do a </a:t>
            </a:r>
            <a:r>
              <a:rPr lang="en-US" dirty="0" err="1" smtClean="0"/>
              <a:t>Dihybrid</a:t>
            </a:r>
            <a:r>
              <a:rPr lang="en-US" dirty="0" smtClean="0"/>
              <a:t> Cross</a:t>
            </a:r>
            <a:br>
              <a:rPr lang="en-US" dirty="0" smtClean="0"/>
            </a:br>
            <a:r>
              <a:rPr lang="en-US" dirty="0" smtClean="0"/>
              <a:t>using a </a:t>
            </a:r>
            <a:r>
              <a:rPr lang="en-US" dirty="0" err="1" smtClean="0"/>
              <a:t>Punnett</a:t>
            </a:r>
            <a:r>
              <a:rPr lang="en-US" dirty="0" smtClean="0"/>
              <a:t> Square</a:t>
            </a:r>
            <a:br>
              <a:rPr lang="en-US" dirty="0" smtClean="0"/>
            </a:br>
            <a:endParaRPr lang="en-US" dirty="0"/>
          </a:p>
        </p:txBody>
      </p:sp>
      <p:sp>
        <p:nvSpPr>
          <p:cNvPr id="3" name="Subtitle 2"/>
          <p:cNvSpPr>
            <a:spLocks noGrp="1"/>
          </p:cNvSpPr>
          <p:nvPr>
            <p:ph type="subTitle" idx="1"/>
          </p:nvPr>
        </p:nvSpPr>
        <p:spPr/>
        <p:txBody>
          <a:bodyPr rtlCol="0">
            <a:normAutofit fontScale="92500" lnSpcReduction="20000"/>
          </a:bodyPr>
          <a:lstStyle/>
          <a:p>
            <a:pPr eaLnBrk="1" fontAlgn="auto" hangingPunct="1">
              <a:spcAft>
                <a:spcPts val="0"/>
              </a:spcAft>
              <a:buFont typeface="Arial" pitchFamily="34" charset="0"/>
              <a:buNone/>
              <a:defRPr/>
            </a:pPr>
            <a:r>
              <a:rPr lang="en-US" dirty="0" smtClean="0"/>
              <a:t>What two traits are we looking at?</a:t>
            </a:r>
          </a:p>
          <a:p>
            <a:pPr eaLnBrk="1" fontAlgn="auto" hangingPunct="1">
              <a:spcAft>
                <a:spcPts val="0"/>
              </a:spcAft>
              <a:buFont typeface="Arial" pitchFamily="34" charset="0"/>
              <a:buNone/>
              <a:defRPr/>
            </a:pPr>
            <a:r>
              <a:rPr lang="en-US" dirty="0" smtClean="0"/>
              <a:t>Assign letters to represent the dominant and recessive alleles for each trait.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mtClean="0"/>
              <a:t>Results of the cross:</a:t>
            </a:r>
          </a:p>
        </p:txBody>
      </p:sp>
      <p:sp>
        <p:nvSpPr>
          <p:cNvPr id="3" name="Content Placeholder 2"/>
          <p:cNvSpPr>
            <a:spLocks noGrp="1"/>
          </p:cNvSpPr>
          <p:nvPr>
            <p:ph idx="1"/>
          </p:nvPr>
        </p:nvSpPr>
        <p:spPr>
          <a:xfrm>
            <a:off x="533400" y="1600200"/>
            <a:ext cx="8229600" cy="4525963"/>
          </a:xfrm>
        </p:spPr>
        <p:txBody>
          <a:bodyPr/>
          <a:lstStyle/>
          <a:p>
            <a:pPr eaLnBrk="1" hangingPunct="1"/>
            <a:r>
              <a:rPr lang="en-US" smtClean="0"/>
              <a:t>9 Squirrelgurs with black stripes and small fangs</a:t>
            </a:r>
          </a:p>
          <a:p>
            <a:pPr eaLnBrk="1" hangingPunct="1"/>
            <a:r>
              <a:rPr lang="en-US" smtClean="0"/>
              <a:t>3 with black stripes and big fangs</a:t>
            </a:r>
          </a:p>
          <a:p>
            <a:pPr eaLnBrk="1" hangingPunct="1"/>
            <a:r>
              <a:rPr lang="en-US" smtClean="0"/>
              <a:t>3 with pink stripes and little fangs</a:t>
            </a:r>
          </a:p>
          <a:p>
            <a:pPr eaLnBrk="1" hangingPunct="1"/>
            <a:r>
              <a:rPr lang="en-US" smtClean="0"/>
              <a:t>1 with pink stripes and big fangs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659" name="Group 83"/>
          <p:cNvGraphicFramePr>
            <a:graphicFrameLocks noGrp="1"/>
          </p:cNvGraphicFramePr>
          <p:nvPr/>
        </p:nvGraphicFramePr>
        <p:xfrm>
          <a:off x="1752600" y="990600"/>
          <a:ext cx="6096000" cy="4876800"/>
        </p:xfrm>
        <a:graphic>
          <a:graphicData uri="http://schemas.openxmlformats.org/drawingml/2006/table">
            <a:tbl>
              <a:tblPr/>
              <a:tblGrid>
                <a:gridCol w="1524000"/>
                <a:gridCol w="1524000"/>
                <a:gridCol w="1524000"/>
                <a:gridCol w="1524000"/>
              </a:tblGrid>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rPr>
                        <a:t>BBFF</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rPr>
                        <a:t>BBFf</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rPr>
                        <a:t>BbFF</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rPr>
                        <a:t>BbFf</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r>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CC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CC1DA"/>
                    </a:solidFill>
                  </a:tcPr>
                </a:tc>
              </a:tr>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93C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93CDDD"/>
                    </a:solidFill>
                  </a:tcPr>
                </a:tc>
              </a:tr>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CC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93C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79646"/>
                    </a:solidFill>
                  </a:tcPr>
                </a:tc>
              </a:tr>
            </a:tbl>
          </a:graphicData>
        </a:graphic>
      </p:graphicFrame>
      <p:sp>
        <p:nvSpPr>
          <p:cNvPr id="24604" name="TextBox 4"/>
          <p:cNvSpPr txBox="1">
            <a:spLocks noChangeArrowheads="1"/>
          </p:cNvSpPr>
          <p:nvPr/>
        </p:nvSpPr>
        <p:spPr bwMode="auto">
          <a:xfrm>
            <a:off x="2097088" y="477838"/>
            <a:ext cx="533400" cy="369887"/>
          </a:xfrm>
          <a:prstGeom prst="rect">
            <a:avLst/>
          </a:prstGeom>
          <a:noFill/>
          <a:ln w="9525">
            <a:noFill/>
            <a:miter lim="800000"/>
            <a:headEnd/>
            <a:tailEnd/>
          </a:ln>
        </p:spPr>
        <p:txBody>
          <a:bodyPr>
            <a:spAutoFit/>
          </a:bodyPr>
          <a:lstStyle/>
          <a:p>
            <a:r>
              <a:rPr lang="en-US">
                <a:latin typeface="Calibri" pitchFamily="34" charset="0"/>
              </a:rPr>
              <a:t>BF</a:t>
            </a:r>
          </a:p>
        </p:txBody>
      </p:sp>
      <p:sp>
        <p:nvSpPr>
          <p:cNvPr id="24605" name="TextBox 6"/>
          <p:cNvSpPr txBox="1">
            <a:spLocks noChangeArrowheads="1"/>
          </p:cNvSpPr>
          <p:nvPr/>
        </p:nvSpPr>
        <p:spPr bwMode="auto">
          <a:xfrm>
            <a:off x="914400" y="5105400"/>
            <a:ext cx="533400" cy="369888"/>
          </a:xfrm>
          <a:prstGeom prst="rect">
            <a:avLst/>
          </a:prstGeom>
          <a:noFill/>
          <a:ln w="9525">
            <a:noFill/>
            <a:miter lim="800000"/>
            <a:headEnd/>
            <a:tailEnd/>
          </a:ln>
        </p:spPr>
        <p:txBody>
          <a:bodyPr>
            <a:spAutoFit/>
          </a:bodyPr>
          <a:lstStyle/>
          <a:p>
            <a:r>
              <a:rPr lang="en-US">
                <a:latin typeface="Calibri" pitchFamily="34" charset="0"/>
              </a:rPr>
              <a:t>bf</a:t>
            </a:r>
          </a:p>
        </p:txBody>
      </p:sp>
      <p:sp>
        <p:nvSpPr>
          <p:cNvPr id="24606" name="TextBox 7"/>
          <p:cNvSpPr txBox="1">
            <a:spLocks noChangeArrowheads="1"/>
          </p:cNvSpPr>
          <p:nvPr/>
        </p:nvSpPr>
        <p:spPr bwMode="auto">
          <a:xfrm>
            <a:off x="914400" y="3886200"/>
            <a:ext cx="533400" cy="369888"/>
          </a:xfrm>
          <a:prstGeom prst="rect">
            <a:avLst/>
          </a:prstGeom>
          <a:noFill/>
          <a:ln w="9525">
            <a:noFill/>
            <a:miter lim="800000"/>
            <a:headEnd/>
            <a:tailEnd/>
          </a:ln>
        </p:spPr>
        <p:txBody>
          <a:bodyPr>
            <a:spAutoFit/>
          </a:bodyPr>
          <a:lstStyle/>
          <a:p>
            <a:r>
              <a:rPr lang="en-US">
                <a:latin typeface="Calibri" pitchFamily="34" charset="0"/>
              </a:rPr>
              <a:t>bF</a:t>
            </a:r>
          </a:p>
        </p:txBody>
      </p:sp>
      <p:sp>
        <p:nvSpPr>
          <p:cNvPr id="24607" name="TextBox 9"/>
          <p:cNvSpPr txBox="1">
            <a:spLocks noChangeArrowheads="1"/>
          </p:cNvSpPr>
          <p:nvPr/>
        </p:nvSpPr>
        <p:spPr bwMode="auto">
          <a:xfrm>
            <a:off x="914400" y="1425575"/>
            <a:ext cx="533400" cy="368300"/>
          </a:xfrm>
          <a:prstGeom prst="rect">
            <a:avLst/>
          </a:prstGeom>
          <a:noFill/>
          <a:ln w="9525">
            <a:noFill/>
            <a:miter lim="800000"/>
            <a:headEnd/>
            <a:tailEnd/>
          </a:ln>
        </p:spPr>
        <p:txBody>
          <a:bodyPr>
            <a:spAutoFit/>
          </a:bodyPr>
          <a:lstStyle/>
          <a:p>
            <a:r>
              <a:rPr lang="en-US">
                <a:latin typeface="Calibri" pitchFamily="34" charset="0"/>
              </a:rPr>
              <a:t>BF</a:t>
            </a:r>
          </a:p>
        </p:txBody>
      </p:sp>
      <p:sp>
        <p:nvSpPr>
          <p:cNvPr id="24608" name="TextBox 10"/>
          <p:cNvSpPr txBox="1">
            <a:spLocks noChangeArrowheads="1"/>
          </p:cNvSpPr>
          <p:nvPr/>
        </p:nvSpPr>
        <p:spPr bwMode="auto">
          <a:xfrm>
            <a:off x="3505200" y="477838"/>
            <a:ext cx="533400" cy="369887"/>
          </a:xfrm>
          <a:prstGeom prst="rect">
            <a:avLst/>
          </a:prstGeom>
          <a:noFill/>
          <a:ln w="9525">
            <a:noFill/>
            <a:miter lim="800000"/>
            <a:headEnd/>
            <a:tailEnd/>
          </a:ln>
        </p:spPr>
        <p:txBody>
          <a:bodyPr>
            <a:spAutoFit/>
          </a:bodyPr>
          <a:lstStyle/>
          <a:p>
            <a:r>
              <a:rPr lang="en-US">
                <a:latin typeface="Calibri" pitchFamily="34" charset="0"/>
              </a:rPr>
              <a:t>Bf</a:t>
            </a:r>
          </a:p>
        </p:txBody>
      </p:sp>
      <p:sp>
        <p:nvSpPr>
          <p:cNvPr id="24609" name="TextBox 11"/>
          <p:cNvSpPr txBox="1">
            <a:spLocks noChangeArrowheads="1"/>
          </p:cNvSpPr>
          <p:nvPr/>
        </p:nvSpPr>
        <p:spPr bwMode="auto">
          <a:xfrm>
            <a:off x="5486400" y="477838"/>
            <a:ext cx="533400" cy="369887"/>
          </a:xfrm>
          <a:prstGeom prst="rect">
            <a:avLst/>
          </a:prstGeom>
          <a:noFill/>
          <a:ln w="9525">
            <a:noFill/>
            <a:miter lim="800000"/>
            <a:headEnd/>
            <a:tailEnd/>
          </a:ln>
        </p:spPr>
        <p:txBody>
          <a:bodyPr>
            <a:spAutoFit/>
          </a:bodyPr>
          <a:lstStyle/>
          <a:p>
            <a:r>
              <a:rPr lang="en-US">
                <a:latin typeface="Calibri" pitchFamily="34" charset="0"/>
              </a:rPr>
              <a:t>bF</a:t>
            </a:r>
          </a:p>
        </p:txBody>
      </p:sp>
      <p:sp>
        <p:nvSpPr>
          <p:cNvPr id="24610" name="TextBox 12"/>
          <p:cNvSpPr txBox="1">
            <a:spLocks noChangeArrowheads="1"/>
          </p:cNvSpPr>
          <p:nvPr/>
        </p:nvSpPr>
        <p:spPr bwMode="auto">
          <a:xfrm>
            <a:off x="7086600" y="492125"/>
            <a:ext cx="533400" cy="368300"/>
          </a:xfrm>
          <a:prstGeom prst="rect">
            <a:avLst/>
          </a:prstGeom>
          <a:noFill/>
          <a:ln w="9525">
            <a:noFill/>
            <a:miter lim="800000"/>
            <a:headEnd/>
            <a:tailEnd/>
          </a:ln>
        </p:spPr>
        <p:txBody>
          <a:bodyPr>
            <a:spAutoFit/>
          </a:bodyPr>
          <a:lstStyle/>
          <a:p>
            <a:r>
              <a:rPr lang="en-US">
                <a:latin typeface="Calibri" pitchFamily="34" charset="0"/>
              </a:rPr>
              <a:t>bf</a:t>
            </a:r>
          </a:p>
        </p:txBody>
      </p:sp>
      <p:sp>
        <p:nvSpPr>
          <p:cNvPr id="24611" name="TextBox 13"/>
          <p:cNvSpPr txBox="1">
            <a:spLocks noChangeArrowheads="1"/>
          </p:cNvSpPr>
          <p:nvPr/>
        </p:nvSpPr>
        <p:spPr bwMode="auto">
          <a:xfrm>
            <a:off x="914400" y="2667000"/>
            <a:ext cx="533400" cy="369888"/>
          </a:xfrm>
          <a:prstGeom prst="rect">
            <a:avLst/>
          </a:prstGeom>
          <a:noFill/>
          <a:ln w="9525">
            <a:noFill/>
            <a:miter lim="800000"/>
            <a:headEnd/>
            <a:tailEnd/>
          </a:ln>
        </p:spPr>
        <p:txBody>
          <a:bodyPr>
            <a:spAutoFit/>
          </a:bodyPr>
          <a:lstStyle/>
          <a:p>
            <a:r>
              <a:rPr lang="en-US">
                <a:latin typeface="Calibri" pitchFamily="34" charset="0"/>
              </a:rPr>
              <a:t>Bf</a:t>
            </a:r>
          </a:p>
        </p:txBody>
      </p:sp>
      <p:pic>
        <p:nvPicPr>
          <p:cNvPr id="24612" name="Picture 2"/>
          <p:cNvPicPr>
            <a:picLocks noChangeAspect="1"/>
          </p:cNvPicPr>
          <p:nvPr/>
        </p:nvPicPr>
        <p:blipFill>
          <a:blip r:embed="rId2"/>
          <a:srcRect/>
          <a:stretch>
            <a:fillRect/>
          </a:stretch>
        </p:blipFill>
        <p:spPr bwMode="auto">
          <a:xfrm>
            <a:off x="2209800" y="1447800"/>
            <a:ext cx="804863" cy="652463"/>
          </a:xfrm>
          <a:prstGeom prst="rect">
            <a:avLst/>
          </a:prstGeom>
          <a:noFill/>
          <a:ln w="9525">
            <a:noFill/>
            <a:miter lim="800000"/>
            <a:headEnd/>
            <a:tailEnd/>
          </a:ln>
        </p:spPr>
      </p:pic>
      <p:pic>
        <p:nvPicPr>
          <p:cNvPr id="24613" name="Picture 14"/>
          <p:cNvPicPr>
            <a:picLocks noChangeAspect="1"/>
          </p:cNvPicPr>
          <p:nvPr/>
        </p:nvPicPr>
        <p:blipFill>
          <a:blip r:embed="rId2"/>
          <a:srcRect/>
          <a:stretch>
            <a:fillRect/>
          </a:stretch>
        </p:blipFill>
        <p:spPr bwMode="auto">
          <a:xfrm>
            <a:off x="2151063" y="2667000"/>
            <a:ext cx="804862" cy="652463"/>
          </a:xfrm>
          <a:prstGeom prst="rect">
            <a:avLst/>
          </a:prstGeom>
          <a:noFill/>
          <a:ln w="9525">
            <a:noFill/>
            <a:miter lim="800000"/>
            <a:headEnd/>
            <a:tailEnd/>
          </a:ln>
        </p:spPr>
      </p:pic>
      <p:pic>
        <p:nvPicPr>
          <p:cNvPr id="24614" name="Picture 15"/>
          <p:cNvPicPr>
            <a:picLocks noChangeAspect="1"/>
          </p:cNvPicPr>
          <p:nvPr/>
        </p:nvPicPr>
        <p:blipFill>
          <a:blip r:embed="rId2"/>
          <a:srcRect/>
          <a:stretch>
            <a:fillRect/>
          </a:stretch>
        </p:blipFill>
        <p:spPr bwMode="auto">
          <a:xfrm>
            <a:off x="3636963" y="3886200"/>
            <a:ext cx="803275" cy="652463"/>
          </a:xfrm>
          <a:prstGeom prst="rect">
            <a:avLst/>
          </a:prstGeom>
          <a:noFill/>
          <a:ln w="9525">
            <a:noFill/>
            <a:miter lim="800000"/>
            <a:headEnd/>
            <a:tailEnd/>
          </a:ln>
        </p:spPr>
      </p:pic>
      <p:pic>
        <p:nvPicPr>
          <p:cNvPr id="24615" name="Picture 16"/>
          <p:cNvPicPr>
            <a:picLocks noChangeAspect="1"/>
          </p:cNvPicPr>
          <p:nvPr/>
        </p:nvPicPr>
        <p:blipFill>
          <a:blip r:embed="rId2"/>
          <a:srcRect/>
          <a:stretch>
            <a:fillRect/>
          </a:stretch>
        </p:blipFill>
        <p:spPr bwMode="auto">
          <a:xfrm>
            <a:off x="5146675" y="2667000"/>
            <a:ext cx="804863" cy="652463"/>
          </a:xfrm>
          <a:prstGeom prst="rect">
            <a:avLst/>
          </a:prstGeom>
          <a:noFill/>
          <a:ln w="9525">
            <a:noFill/>
            <a:miter lim="800000"/>
            <a:headEnd/>
            <a:tailEnd/>
          </a:ln>
        </p:spPr>
      </p:pic>
      <p:pic>
        <p:nvPicPr>
          <p:cNvPr id="24616" name="Picture 17"/>
          <p:cNvPicPr>
            <a:picLocks noChangeAspect="1"/>
          </p:cNvPicPr>
          <p:nvPr/>
        </p:nvPicPr>
        <p:blipFill>
          <a:blip r:embed="rId2"/>
          <a:srcRect/>
          <a:stretch>
            <a:fillRect/>
          </a:stretch>
        </p:blipFill>
        <p:spPr bwMode="auto">
          <a:xfrm>
            <a:off x="3744913" y="1460500"/>
            <a:ext cx="804862" cy="652463"/>
          </a:xfrm>
          <a:prstGeom prst="rect">
            <a:avLst/>
          </a:prstGeom>
          <a:noFill/>
          <a:ln w="9525">
            <a:noFill/>
            <a:miter lim="800000"/>
            <a:headEnd/>
            <a:tailEnd/>
          </a:ln>
        </p:spPr>
      </p:pic>
      <p:pic>
        <p:nvPicPr>
          <p:cNvPr id="24617" name="Picture 18"/>
          <p:cNvPicPr>
            <a:picLocks noChangeAspect="1"/>
          </p:cNvPicPr>
          <p:nvPr/>
        </p:nvPicPr>
        <p:blipFill>
          <a:blip r:embed="rId2"/>
          <a:srcRect/>
          <a:stretch>
            <a:fillRect/>
          </a:stretch>
        </p:blipFill>
        <p:spPr bwMode="auto">
          <a:xfrm>
            <a:off x="5146675" y="1493838"/>
            <a:ext cx="804863" cy="654050"/>
          </a:xfrm>
          <a:prstGeom prst="rect">
            <a:avLst/>
          </a:prstGeom>
          <a:noFill/>
          <a:ln w="9525">
            <a:noFill/>
            <a:miter lim="800000"/>
            <a:headEnd/>
            <a:tailEnd/>
          </a:ln>
        </p:spPr>
      </p:pic>
      <p:pic>
        <p:nvPicPr>
          <p:cNvPr id="24618" name="Picture 19"/>
          <p:cNvPicPr>
            <a:picLocks noChangeAspect="1"/>
          </p:cNvPicPr>
          <p:nvPr/>
        </p:nvPicPr>
        <p:blipFill>
          <a:blip r:embed="rId2"/>
          <a:srcRect/>
          <a:stretch>
            <a:fillRect/>
          </a:stretch>
        </p:blipFill>
        <p:spPr bwMode="auto">
          <a:xfrm>
            <a:off x="6684963" y="1473200"/>
            <a:ext cx="803275" cy="652463"/>
          </a:xfrm>
          <a:prstGeom prst="rect">
            <a:avLst/>
          </a:prstGeom>
          <a:noFill/>
          <a:ln w="9525">
            <a:noFill/>
            <a:miter lim="800000"/>
            <a:headEnd/>
            <a:tailEnd/>
          </a:ln>
        </p:spPr>
      </p:pic>
      <p:pic>
        <p:nvPicPr>
          <p:cNvPr id="24619" name="Picture 20"/>
          <p:cNvPicPr>
            <a:picLocks noChangeAspect="1"/>
          </p:cNvPicPr>
          <p:nvPr/>
        </p:nvPicPr>
        <p:blipFill>
          <a:blip r:embed="rId2"/>
          <a:srcRect/>
          <a:stretch>
            <a:fillRect/>
          </a:stretch>
        </p:blipFill>
        <p:spPr bwMode="auto">
          <a:xfrm>
            <a:off x="2151063" y="3929063"/>
            <a:ext cx="804862" cy="652462"/>
          </a:xfrm>
          <a:prstGeom prst="rect">
            <a:avLst/>
          </a:prstGeom>
          <a:noFill/>
          <a:ln w="9525">
            <a:noFill/>
            <a:miter lim="800000"/>
            <a:headEnd/>
            <a:tailEnd/>
          </a:ln>
        </p:spPr>
      </p:pic>
      <p:pic>
        <p:nvPicPr>
          <p:cNvPr id="24620" name="Picture 21"/>
          <p:cNvPicPr>
            <a:picLocks noChangeAspect="1"/>
          </p:cNvPicPr>
          <p:nvPr/>
        </p:nvPicPr>
        <p:blipFill>
          <a:blip r:embed="rId2"/>
          <a:srcRect/>
          <a:stretch>
            <a:fillRect/>
          </a:stretch>
        </p:blipFill>
        <p:spPr bwMode="auto">
          <a:xfrm>
            <a:off x="2097088" y="5148263"/>
            <a:ext cx="804862" cy="652462"/>
          </a:xfrm>
          <a:prstGeom prst="rect">
            <a:avLst/>
          </a:prstGeom>
          <a:noFill/>
          <a:ln w="9525">
            <a:noFill/>
            <a:miter lim="800000"/>
            <a:headEnd/>
            <a:tailEnd/>
          </a:ln>
        </p:spPr>
      </p:pic>
      <p:pic>
        <p:nvPicPr>
          <p:cNvPr id="24621" name="Picture 5"/>
          <p:cNvPicPr>
            <a:picLocks noChangeAspect="1"/>
          </p:cNvPicPr>
          <p:nvPr/>
        </p:nvPicPr>
        <p:blipFill>
          <a:blip r:embed="rId3"/>
          <a:srcRect/>
          <a:stretch>
            <a:fillRect/>
          </a:stretch>
        </p:blipFill>
        <p:spPr bwMode="auto">
          <a:xfrm>
            <a:off x="3636963" y="2636838"/>
            <a:ext cx="879475" cy="714375"/>
          </a:xfrm>
          <a:prstGeom prst="rect">
            <a:avLst/>
          </a:prstGeom>
          <a:noFill/>
          <a:ln w="9525">
            <a:noFill/>
            <a:miter lim="800000"/>
            <a:headEnd/>
            <a:tailEnd/>
          </a:ln>
        </p:spPr>
      </p:pic>
      <p:pic>
        <p:nvPicPr>
          <p:cNvPr id="24622" name="Picture 22"/>
          <p:cNvPicPr>
            <a:picLocks noChangeAspect="1"/>
          </p:cNvPicPr>
          <p:nvPr/>
        </p:nvPicPr>
        <p:blipFill>
          <a:blip r:embed="rId3"/>
          <a:srcRect/>
          <a:stretch>
            <a:fillRect/>
          </a:stretch>
        </p:blipFill>
        <p:spPr bwMode="auto">
          <a:xfrm>
            <a:off x="3598863" y="5068888"/>
            <a:ext cx="879475" cy="715962"/>
          </a:xfrm>
          <a:prstGeom prst="rect">
            <a:avLst/>
          </a:prstGeom>
          <a:noFill/>
          <a:ln w="9525">
            <a:noFill/>
            <a:miter lim="800000"/>
            <a:headEnd/>
            <a:tailEnd/>
          </a:ln>
        </p:spPr>
      </p:pic>
      <p:pic>
        <p:nvPicPr>
          <p:cNvPr id="24623" name="Picture 23"/>
          <p:cNvPicPr>
            <a:picLocks noChangeAspect="1"/>
          </p:cNvPicPr>
          <p:nvPr/>
        </p:nvPicPr>
        <p:blipFill>
          <a:blip r:embed="rId3"/>
          <a:srcRect/>
          <a:stretch>
            <a:fillRect/>
          </a:stretch>
        </p:blipFill>
        <p:spPr bwMode="auto">
          <a:xfrm>
            <a:off x="6684963" y="2679700"/>
            <a:ext cx="879475" cy="714375"/>
          </a:xfrm>
          <a:prstGeom prst="rect">
            <a:avLst/>
          </a:prstGeom>
          <a:noFill/>
          <a:ln w="9525">
            <a:noFill/>
            <a:miter lim="800000"/>
            <a:headEnd/>
            <a:tailEnd/>
          </a:ln>
        </p:spPr>
      </p:pic>
      <p:pic>
        <p:nvPicPr>
          <p:cNvPr id="24624" name="Picture 8"/>
          <p:cNvPicPr>
            <a:picLocks noChangeAspect="1"/>
          </p:cNvPicPr>
          <p:nvPr/>
        </p:nvPicPr>
        <p:blipFill>
          <a:blip r:embed="rId4"/>
          <a:srcRect/>
          <a:stretch>
            <a:fillRect/>
          </a:stretch>
        </p:blipFill>
        <p:spPr bwMode="auto">
          <a:xfrm>
            <a:off x="6662738" y="3862388"/>
            <a:ext cx="957262" cy="776287"/>
          </a:xfrm>
          <a:prstGeom prst="rect">
            <a:avLst/>
          </a:prstGeom>
          <a:noFill/>
          <a:ln w="9525">
            <a:noFill/>
            <a:miter lim="800000"/>
            <a:headEnd/>
            <a:tailEnd/>
          </a:ln>
        </p:spPr>
      </p:pic>
      <p:pic>
        <p:nvPicPr>
          <p:cNvPr id="24625" name="Picture 24"/>
          <p:cNvPicPr>
            <a:picLocks noChangeAspect="1"/>
          </p:cNvPicPr>
          <p:nvPr/>
        </p:nvPicPr>
        <p:blipFill>
          <a:blip r:embed="rId4"/>
          <a:srcRect/>
          <a:stretch>
            <a:fillRect/>
          </a:stretch>
        </p:blipFill>
        <p:spPr bwMode="auto">
          <a:xfrm>
            <a:off x="5086350" y="3824288"/>
            <a:ext cx="957263" cy="776287"/>
          </a:xfrm>
          <a:prstGeom prst="rect">
            <a:avLst/>
          </a:prstGeom>
          <a:noFill/>
          <a:ln w="9525">
            <a:noFill/>
            <a:miter lim="800000"/>
            <a:headEnd/>
            <a:tailEnd/>
          </a:ln>
        </p:spPr>
      </p:pic>
      <p:pic>
        <p:nvPicPr>
          <p:cNvPr id="24626" name="Picture 25"/>
          <p:cNvPicPr>
            <a:picLocks noChangeAspect="1"/>
          </p:cNvPicPr>
          <p:nvPr/>
        </p:nvPicPr>
        <p:blipFill>
          <a:blip r:embed="rId4"/>
          <a:srcRect/>
          <a:stretch>
            <a:fillRect/>
          </a:stretch>
        </p:blipFill>
        <p:spPr bwMode="auto">
          <a:xfrm>
            <a:off x="5097463" y="5068888"/>
            <a:ext cx="957262" cy="777875"/>
          </a:xfrm>
          <a:prstGeom prst="rect">
            <a:avLst/>
          </a:prstGeom>
          <a:noFill/>
          <a:ln w="9525">
            <a:noFill/>
            <a:miter lim="800000"/>
            <a:headEnd/>
            <a:tailEnd/>
          </a:ln>
        </p:spPr>
      </p:pic>
      <p:pic>
        <p:nvPicPr>
          <p:cNvPr id="24627" name="Picture 26"/>
          <p:cNvPicPr>
            <a:picLocks noChangeAspect="1"/>
          </p:cNvPicPr>
          <p:nvPr/>
        </p:nvPicPr>
        <p:blipFill>
          <a:blip r:embed="rId5"/>
          <a:srcRect/>
          <a:stretch>
            <a:fillRect/>
          </a:stretch>
        </p:blipFill>
        <p:spPr bwMode="auto">
          <a:xfrm>
            <a:off x="6608763" y="5100638"/>
            <a:ext cx="879475" cy="714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659"/>
                                        </p:tgtEl>
                                        <p:attrNameLst>
                                          <p:attrName>style.visibility</p:attrName>
                                        </p:attrNameLst>
                                      </p:cBhvr>
                                      <p:to>
                                        <p:strVal val="visible"/>
                                      </p:to>
                                    </p:set>
                                    <p:anim calcmode="lin" valueType="num">
                                      <p:cBhvr additive="base">
                                        <p:cTn id="7" dur="1250" fill="hold"/>
                                        <p:tgtEl>
                                          <p:spTgt spid="24659"/>
                                        </p:tgtEl>
                                        <p:attrNameLst>
                                          <p:attrName>ppt_x</p:attrName>
                                        </p:attrNameLst>
                                      </p:cBhvr>
                                      <p:tavLst>
                                        <p:tav tm="0">
                                          <p:val>
                                            <p:strVal val="#ppt_x"/>
                                          </p:val>
                                        </p:tav>
                                        <p:tav tm="100000">
                                          <p:val>
                                            <p:strVal val="#ppt_x"/>
                                          </p:val>
                                        </p:tav>
                                      </p:tavLst>
                                    </p:anim>
                                    <p:anim calcmode="lin" valueType="num">
                                      <p:cBhvr additive="base">
                                        <p:cTn id="8" dur="1250" fill="hold"/>
                                        <p:tgtEl>
                                          <p:spTgt spid="246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533400" y="990600"/>
            <a:ext cx="8229600" cy="1143000"/>
          </a:xfrm>
        </p:spPr>
        <p:txBody>
          <a:bodyPr/>
          <a:lstStyle/>
          <a:p>
            <a:pPr eaLnBrk="1" hangingPunct="1"/>
            <a:r>
              <a:rPr lang="en-US" sz="2800" smtClean="0"/>
              <a:t>Here is a squirrelgur.  The male is homozygous dominant for black stripes and small fangs.   The female is homozygous recessive and has pink stripes and large fangs.</a:t>
            </a:r>
          </a:p>
        </p:txBody>
      </p:sp>
      <p:pic>
        <p:nvPicPr>
          <p:cNvPr id="15362" name="Picture 4"/>
          <p:cNvPicPr>
            <a:picLocks noChangeAspect="1"/>
          </p:cNvPicPr>
          <p:nvPr/>
        </p:nvPicPr>
        <p:blipFill>
          <a:blip r:embed="rId2"/>
          <a:srcRect/>
          <a:stretch>
            <a:fillRect/>
          </a:stretch>
        </p:blipFill>
        <p:spPr bwMode="auto">
          <a:xfrm>
            <a:off x="1981200" y="2835275"/>
            <a:ext cx="771525" cy="746125"/>
          </a:xfrm>
          <a:prstGeom prst="rect">
            <a:avLst/>
          </a:prstGeom>
          <a:noFill/>
          <a:ln w="9525">
            <a:noFill/>
            <a:miter lim="800000"/>
            <a:headEnd/>
            <a:tailEnd/>
          </a:ln>
        </p:spPr>
      </p:pic>
      <p:pic>
        <p:nvPicPr>
          <p:cNvPr id="15363" name="Content Placeholder 3"/>
          <p:cNvPicPr>
            <a:picLocks noGrp="1" noChangeAspect="1"/>
          </p:cNvPicPr>
          <p:nvPr>
            <p:ph idx="1"/>
          </p:nvPr>
        </p:nvPicPr>
        <p:blipFill>
          <a:blip r:embed="rId3"/>
          <a:srcRect/>
          <a:stretch>
            <a:fillRect/>
          </a:stretch>
        </p:blipFill>
        <p:spPr>
          <a:xfrm>
            <a:off x="1219200" y="3886200"/>
            <a:ext cx="2371725" cy="1924050"/>
          </a:xfrm>
        </p:spPr>
      </p:pic>
      <p:pic>
        <p:nvPicPr>
          <p:cNvPr id="15364" name="Picture 5"/>
          <p:cNvPicPr>
            <a:picLocks noChangeAspect="1"/>
          </p:cNvPicPr>
          <p:nvPr/>
        </p:nvPicPr>
        <p:blipFill>
          <a:blip r:embed="rId4"/>
          <a:srcRect/>
          <a:stretch>
            <a:fillRect/>
          </a:stretch>
        </p:blipFill>
        <p:spPr bwMode="auto">
          <a:xfrm>
            <a:off x="5791200" y="2316163"/>
            <a:ext cx="1295400" cy="1295400"/>
          </a:xfrm>
          <a:prstGeom prst="rect">
            <a:avLst/>
          </a:prstGeom>
          <a:noFill/>
          <a:ln w="9525">
            <a:noFill/>
            <a:miter lim="800000"/>
            <a:headEnd/>
            <a:tailEnd/>
          </a:ln>
        </p:spPr>
      </p:pic>
      <p:pic>
        <p:nvPicPr>
          <p:cNvPr id="15365" name="Picture 2"/>
          <p:cNvPicPr>
            <a:picLocks noChangeAspect="1"/>
          </p:cNvPicPr>
          <p:nvPr/>
        </p:nvPicPr>
        <p:blipFill>
          <a:blip r:embed="rId5"/>
          <a:srcRect/>
          <a:stretch>
            <a:fillRect/>
          </a:stretch>
        </p:blipFill>
        <p:spPr bwMode="auto">
          <a:xfrm>
            <a:off x="5253038" y="3903663"/>
            <a:ext cx="2371725" cy="1924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What letters would you use for the alleles?</a:t>
            </a:r>
            <a:endParaRPr lang="en-US" dirty="0"/>
          </a:p>
        </p:txBody>
      </p:sp>
      <p:sp>
        <p:nvSpPr>
          <p:cNvPr id="3" name="Content Placeholder 2"/>
          <p:cNvSpPr>
            <a:spLocks noGrp="1"/>
          </p:cNvSpPr>
          <p:nvPr>
            <p:ph idx="1"/>
          </p:nvPr>
        </p:nvSpPr>
        <p:spPr/>
        <p:txBody>
          <a:bodyPr/>
          <a:lstStyle/>
          <a:p>
            <a:pPr eaLnBrk="1" hangingPunct="1"/>
            <a:r>
              <a:rPr lang="en-US" smtClean="0"/>
              <a:t>How about “B” for black stripes and “F” for small fangs. (these are the dominant traits)  So, we would have  “b” for pink stripes and “f” for big fangs for the recessive alleles.  What would be the results if we mated these two together?  What would be the geneotype of their offspring?  What would they look like?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t>Set up the alleles</a:t>
            </a:r>
          </a:p>
        </p:txBody>
      </p:sp>
      <p:sp>
        <p:nvSpPr>
          <p:cNvPr id="17410" name="Content Placeholder 2"/>
          <p:cNvSpPr>
            <a:spLocks noGrp="1"/>
          </p:cNvSpPr>
          <p:nvPr>
            <p:ph idx="1"/>
          </p:nvPr>
        </p:nvSpPr>
        <p:spPr/>
        <p:txBody>
          <a:bodyPr/>
          <a:lstStyle/>
          <a:p>
            <a:pPr eaLnBrk="1" hangingPunct="1">
              <a:lnSpc>
                <a:spcPct val="90000"/>
              </a:lnSpc>
            </a:pPr>
            <a:r>
              <a:rPr lang="en-US" smtClean="0"/>
              <a:t>The male would be BBFF and the female would be bbff.  Each can put only one of each type of allele into their reproductive cells.  So all the male gametes would have “B” and “F” alleles.  All the female gametes would have “b” and “f” alleles.  When they combined the only combination every offspring could have would be BbFf.  They would all be hybrids.  All the offspring would have black stripes and small fangs.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Here is the </a:t>
            </a:r>
            <a:r>
              <a:rPr lang="en-US" dirty="0" err="1" smtClean="0"/>
              <a:t>Punnett</a:t>
            </a:r>
            <a:r>
              <a:rPr lang="en-US" dirty="0" smtClean="0"/>
              <a:t> Square for the cross of the homozygous parents</a:t>
            </a:r>
            <a:endParaRPr lang="en-US" dirty="0"/>
          </a:p>
        </p:txBody>
      </p:sp>
      <p:graphicFrame>
        <p:nvGraphicFramePr>
          <p:cNvPr id="4" name="Content Placeholder 3"/>
          <p:cNvGraphicFramePr>
            <a:graphicFrameLocks noGrp="1"/>
          </p:cNvGraphicFramePr>
          <p:nvPr>
            <p:ph idx="1"/>
          </p:nvPr>
        </p:nvGraphicFramePr>
        <p:xfrm>
          <a:off x="1524000" y="1981200"/>
          <a:ext cx="7162800" cy="4419600"/>
        </p:xfrm>
        <a:graphic>
          <a:graphicData uri="http://schemas.openxmlformats.org/drawingml/2006/table">
            <a:tbl>
              <a:tblPr firstRow="1" bandRow="1">
                <a:tableStyleId>{5C22544A-7EE6-4342-B048-85BDC9FD1C3A}</a:tableStyleId>
              </a:tblPr>
              <a:tblGrid>
                <a:gridCol w="1790700"/>
                <a:gridCol w="1790700"/>
                <a:gridCol w="1790700"/>
                <a:gridCol w="1790700"/>
              </a:tblGrid>
              <a:tr h="1104900">
                <a:tc>
                  <a:txBody>
                    <a:bodyPr/>
                    <a:lstStyle/>
                    <a:p>
                      <a:pPr algn="ctr"/>
                      <a:r>
                        <a:rPr lang="en-US" dirty="0" err="1" smtClean="0"/>
                        <a:t>BbFf</a:t>
                      </a:r>
                      <a:endParaRPr lang="en-US" dirty="0"/>
                    </a:p>
                  </a:txBody>
                  <a:tcPr/>
                </a:tc>
                <a:tc>
                  <a:txBody>
                    <a:bodyPr/>
                    <a:lstStyle/>
                    <a:p>
                      <a:pPr algn="ctr"/>
                      <a:r>
                        <a:rPr lang="en-US" dirty="0" err="1" smtClean="0"/>
                        <a:t>BbFf</a:t>
                      </a:r>
                      <a:endParaRPr lang="en-US" dirty="0"/>
                    </a:p>
                  </a:txBody>
                  <a:tcPr/>
                </a:tc>
                <a:tc>
                  <a:txBody>
                    <a:bodyPr/>
                    <a:lstStyle/>
                    <a:p>
                      <a:pPr algn="ctr"/>
                      <a:r>
                        <a:rPr lang="en-US" dirty="0" err="1" smtClean="0"/>
                        <a:t>BbFf</a:t>
                      </a:r>
                      <a:endParaRPr lang="en-US" dirty="0"/>
                    </a:p>
                  </a:txBody>
                  <a:tcPr/>
                </a:tc>
                <a:tc>
                  <a:txBody>
                    <a:bodyPr/>
                    <a:lstStyle/>
                    <a:p>
                      <a:pPr algn="ctr"/>
                      <a:r>
                        <a:rPr lang="en-US" dirty="0" err="1" smtClean="0"/>
                        <a:t>BbFf</a:t>
                      </a:r>
                      <a:endParaRPr lang="en-US" dirty="0"/>
                    </a:p>
                  </a:txBody>
                  <a:tcPr/>
                </a:tc>
              </a:tr>
              <a:tr h="1104900">
                <a:tc>
                  <a:txBody>
                    <a:bodyPr/>
                    <a:lstStyle/>
                    <a:p>
                      <a:pPr algn="ctr"/>
                      <a:r>
                        <a:rPr lang="en-US" dirty="0" err="1" smtClean="0"/>
                        <a:t>BbFf</a:t>
                      </a:r>
                      <a:endParaRPr lang="en-US" dirty="0"/>
                    </a:p>
                  </a:txBody>
                  <a:tcPr/>
                </a:tc>
                <a:tc>
                  <a:txBody>
                    <a:bodyPr/>
                    <a:lstStyle/>
                    <a:p>
                      <a:pPr algn="ctr"/>
                      <a:r>
                        <a:rPr lang="en-US" dirty="0" err="1" smtClean="0"/>
                        <a:t>BbFf</a:t>
                      </a:r>
                      <a:endParaRPr lang="en-US" dirty="0"/>
                    </a:p>
                  </a:txBody>
                  <a:tcPr/>
                </a:tc>
                <a:tc>
                  <a:txBody>
                    <a:bodyPr/>
                    <a:lstStyle/>
                    <a:p>
                      <a:pPr algn="ctr"/>
                      <a:r>
                        <a:rPr lang="en-US" dirty="0" err="1" smtClean="0"/>
                        <a:t>BbFf</a:t>
                      </a:r>
                      <a:endParaRPr lang="en-US" dirty="0"/>
                    </a:p>
                  </a:txBody>
                  <a:tcPr/>
                </a:tc>
                <a:tc>
                  <a:txBody>
                    <a:bodyPr/>
                    <a:lstStyle/>
                    <a:p>
                      <a:pPr algn="ctr"/>
                      <a:r>
                        <a:rPr lang="en-US" dirty="0" err="1" smtClean="0"/>
                        <a:t>BbFf</a:t>
                      </a:r>
                      <a:endParaRPr lang="en-US" dirty="0"/>
                    </a:p>
                  </a:txBody>
                  <a:tcPr/>
                </a:tc>
              </a:tr>
              <a:tr h="1104900">
                <a:tc>
                  <a:txBody>
                    <a:bodyPr/>
                    <a:lstStyle/>
                    <a:p>
                      <a:pPr algn="ctr"/>
                      <a:r>
                        <a:rPr lang="en-US" dirty="0" err="1" smtClean="0"/>
                        <a:t>BbFf</a:t>
                      </a:r>
                      <a:endParaRPr lang="en-US" dirty="0"/>
                    </a:p>
                  </a:txBody>
                  <a:tcPr/>
                </a:tc>
                <a:tc>
                  <a:txBody>
                    <a:bodyPr/>
                    <a:lstStyle/>
                    <a:p>
                      <a:pPr algn="ctr"/>
                      <a:r>
                        <a:rPr lang="en-US" dirty="0" err="1" smtClean="0"/>
                        <a:t>BbFf</a:t>
                      </a:r>
                      <a:endParaRPr lang="en-US" dirty="0"/>
                    </a:p>
                  </a:txBody>
                  <a:tcPr/>
                </a:tc>
                <a:tc>
                  <a:txBody>
                    <a:bodyPr/>
                    <a:lstStyle/>
                    <a:p>
                      <a:pPr algn="ctr"/>
                      <a:r>
                        <a:rPr lang="en-US" dirty="0" err="1" smtClean="0"/>
                        <a:t>BbFf</a:t>
                      </a:r>
                      <a:endParaRPr lang="en-US" dirty="0"/>
                    </a:p>
                  </a:txBody>
                  <a:tcPr/>
                </a:tc>
                <a:tc>
                  <a:txBody>
                    <a:bodyPr/>
                    <a:lstStyle/>
                    <a:p>
                      <a:pPr algn="ctr"/>
                      <a:r>
                        <a:rPr lang="en-US" dirty="0" err="1" smtClean="0"/>
                        <a:t>BbFf</a:t>
                      </a:r>
                      <a:endParaRPr lang="en-US" dirty="0"/>
                    </a:p>
                  </a:txBody>
                  <a:tcPr/>
                </a:tc>
              </a:tr>
              <a:tr h="1104900">
                <a:tc>
                  <a:txBody>
                    <a:bodyPr/>
                    <a:lstStyle/>
                    <a:p>
                      <a:pPr algn="ctr"/>
                      <a:r>
                        <a:rPr lang="en-US" dirty="0" err="1" smtClean="0"/>
                        <a:t>BbFf</a:t>
                      </a:r>
                      <a:endParaRPr lang="en-US" dirty="0"/>
                    </a:p>
                  </a:txBody>
                  <a:tcPr/>
                </a:tc>
                <a:tc>
                  <a:txBody>
                    <a:bodyPr/>
                    <a:lstStyle/>
                    <a:p>
                      <a:pPr algn="ctr"/>
                      <a:r>
                        <a:rPr lang="en-US" dirty="0" err="1" smtClean="0"/>
                        <a:t>BbFf</a:t>
                      </a:r>
                      <a:endParaRPr lang="en-US" dirty="0"/>
                    </a:p>
                  </a:txBody>
                  <a:tcPr/>
                </a:tc>
                <a:tc>
                  <a:txBody>
                    <a:bodyPr/>
                    <a:lstStyle/>
                    <a:p>
                      <a:pPr algn="ctr"/>
                      <a:r>
                        <a:rPr lang="en-US" dirty="0" err="1" smtClean="0"/>
                        <a:t>BbFf</a:t>
                      </a:r>
                      <a:endParaRPr lang="en-US" dirty="0"/>
                    </a:p>
                  </a:txBody>
                  <a:tcPr/>
                </a:tc>
                <a:tc>
                  <a:txBody>
                    <a:bodyPr/>
                    <a:lstStyle/>
                    <a:p>
                      <a:pPr algn="ctr"/>
                      <a:r>
                        <a:rPr lang="en-US" dirty="0" err="1" smtClean="0"/>
                        <a:t>BbFf</a:t>
                      </a:r>
                      <a:endParaRPr lang="en-US" dirty="0"/>
                    </a:p>
                  </a:txBody>
                  <a:tcPr/>
                </a:tc>
              </a:tr>
            </a:tbl>
          </a:graphicData>
        </a:graphic>
      </p:graphicFrame>
      <p:sp>
        <p:nvSpPr>
          <p:cNvPr id="18461" name="TextBox 4"/>
          <p:cNvSpPr txBox="1">
            <a:spLocks noChangeArrowheads="1"/>
          </p:cNvSpPr>
          <p:nvPr/>
        </p:nvSpPr>
        <p:spPr bwMode="auto">
          <a:xfrm>
            <a:off x="2209800" y="1579563"/>
            <a:ext cx="457200" cy="368300"/>
          </a:xfrm>
          <a:prstGeom prst="rect">
            <a:avLst/>
          </a:prstGeom>
          <a:noFill/>
          <a:ln w="9525">
            <a:noFill/>
            <a:miter lim="800000"/>
            <a:headEnd/>
            <a:tailEnd/>
          </a:ln>
        </p:spPr>
        <p:txBody>
          <a:bodyPr>
            <a:spAutoFit/>
          </a:bodyPr>
          <a:lstStyle/>
          <a:p>
            <a:r>
              <a:rPr lang="en-US">
                <a:latin typeface="Calibri" pitchFamily="34" charset="0"/>
              </a:rPr>
              <a:t>BF</a:t>
            </a:r>
          </a:p>
        </p:txBody>
      </p:sp>
      <p:sp>
        <p:nvSpPr>
          <p:cNvPr id="18462" name="TextBox 5"/>
          <p:cNvSpPr txBox="1">
            <a:spLocks noChangeArrowheads="1"/>
          </p:cNvSpPr>
          <p:nvPr/>
        </p:nvSpPr>
        <p:spPr bwMode="auto">
          <a:xfrm>
            <a:off x="4038600" y="1579563"/>
            <a:ext cx="457200" cy="368300"/>
          </a:xfrm>
          <a:prstGeom prst="rect">
            <a:avLst/>
          </a:prstGeom>
          <a:noFill/>
          <a:ln w="9525">
            <a:noFill/>
            <a:miter lim="800000"/>
            <a:headEnd/>
            <a:tailEnd/>
          </a:ln>
        </p:spPr>
        <p:txBody>
          <a:bodyPr>
            <a:spAutoFit/>
          </a:bodyPr>
          <a:lstStyle/>
          <a:p>
            <a:r>
              <a:rPr lang="en-US">
                <a:latin typeface="Calibri" pitchFamily="34" charset="0"/>
              </a:rPr>
              <a:t>BF</a:t>
            </a:r>
          </a:p>
        </p:txBody>
      </p:sp>
      <p:sp>
        <p:nvSpPr>
          <p:cNvPr id="18463" name="TextBox 6"/>
          <p:cNvSpPr txBox="1">
            <a:spLocks noChangeArrowheads="1"/>
          </p:cNvSpPr>
          <p:nvPr/>
        </p:nvSpPr>
        <p:spPr bwMode="auto">
          <a:xfrm>
            <a:off x="5715000" y="1546225"/>
            <a:ext cx="457200" cy="369888"/>
          </a:xfrm>
          <a:prstGeom prst="rect">
            <a:avLst/>
          </a:prstGeom>
          <a:noFill/>
          <a:ln w="9525">
            <a:noFill/>
            <a:miter lim="800000"/>
            <a:headEnd/>
            <a:tailEnd/>
          </a:ln>
        </p:spPr>
        <p:txBody>
          <a:bodyPr>
            <a:spAutoFit/>
          </a:bodyPr>
          <a:lstStyle/>
          <a:p>
            <a:r>
              <a:rPr lang="en-US">
                <a:latin typeface="Calibri" pitchFamily="34" charset="0"/>
              </a:rPr>
              <a:t>BF</a:t>
            </a:r>
          </a:p>
        </p:txBody>
      </p:sp>
      <p:sp>
        <p:nvSpPr>
          <p:cNvPr id="18464" name="TextBox 7"/>
          <p:cNvSpPr txBox="1">
            <a:spLocks noChangeArrowheads="1"/>
          </p:cNvSpPr>
          <p:nvPr/>
        </p:nvSpPr>
        <p:spPr bwMode="auto">
          <a:xfrm>
            <a:off x="7543800" y="1546225"/>
            <a:ext cx="457200" cy="369888"/>
          </a:xfrm>
          <a:prstGeom prst="rect">
            <a:avLst/>
          </a:prstGeom>
          <a:noFill/>
          <a:ln w="9525">
            <a:noFill/>
            <a:miter lim="800000"/>
            <a:headEnd/>
            <a:tailEnd/>
          </a:ln>
        </p:spPr>
        <p:txBody>
          <a:bodyPr>
            <a:spAutoFit/>
          </a:bodyPr>
          <a:lstStyle/>
          <a:p>
            <a:r>
              <a:rPr lang="en-US">
                <a:latin typeface="Calibri" pitchFamily="34" charset="0"/>
              </a:rPr>
              <a:t>BF</a:t>
            </a:r>
          </a:p>
        </p:txBody>
      </p:sp>
      <p:sp>
        <p:nvSpPr>
          <p:cNvPr id="18465" name="TextBox 8"/>
          <p:cNvSpPr txBox="1">
            <a:spLocks noChangeArrowheads="1"/>
          </p:cNvSpPr>
          <p:nvPr/>
        </p:nvSpPr>
        <p:spPr bwMode="auto">
          <a:xfrm>
            <a:off x="990600" y="2286000"/>
            <a:ext cx="457200" cy="369888"/>
          </a:xfrm>
          <a:prstGeom prst="rect">
            <a:avLst/>
          </a:prstGeom>
          <a:noFill/>
          <a:ln w="9525">
            <a:noFill/>
            <a:miter lim="800000"/>
            <a:headEnd/>
            <a:tailEnd/>
          </a:ln>
        </p:spPr>
        <p:txBody>
          <a:bodyPr>
            <a:spAutoFit/>
          </a:bodyPr>
          <a:lstStyle/>
          <a:p>
            <a:r>
              <a:rPr lang="en-US">
                <a:latin typeface="Calibri" pitchFamily="34" charset="0"/>
              </a:rPr>
              <a:t>bf</a:t>
            </a:r>
          </a:p>
        </p:txBody>
      </p:sp>
      <p:sp>
        <p:nvSpPr>
          <p:cNvPr id="18466" name="TextBox 9"/>
          <p:cNvSpPr txBox="1">
            <a:spLocks noChangeArrowheads="1"/>
          </p:cNvSpPr>
          <p:nvPr/>
        </p:nvSpPr>
        <p:spPr bwMode="auto">
          <a:xfrm>
            <a:off x="919163" y="3429000"/>
            <a:ext cx="457200" cy="369888"/>
          </a:xfrm>
          <a:prstGeom prst="rect">
            <a:avLst/>
          </a:prstGeom>
          <a:noFill/>
          <a:ln w="9525">
            <a:noFill/>
            <a:miter lim="800000"/>
            <a:headEnd/>
            <a:tailEnd/>
          </a:ln>
        </p:spPr>
        <p:txBody>
          <a:bodyPr>
            <a:spAutoFit/>
          </a:bodyPr>
          <a:lstStyle/>
          <a:p>
            <a:r>
              <a:rPr lang="en-US">
                <a:latin typeface="Calibri" pitchFamily="34" charset="0"/>
              </a:rPr>
              <a:t>bf</a:t>
            </a:r>
          </a:p>
        </p:txBody>
      </p:sp>
      <p:sp>
        <p:nvSpPr>
          <p:cNvPr id="18467" name="TextBox 10"/>
          <p:cNvSpPr txBox="1">
            <a:spLocks noChangeArrowheads="1"/>
          </p:cNvSpPr>
          <p:nvPr/>
        </p:nvSpPr>
        <p:spPr bwMode="auto">
          <a:xfrm>
            <a:off x="835025" y="4572000"/>
            <a:ext cx="457200" cy="369888"/>
          </a:xfrm>
          <a:prstGeom prst="rect">
            <a:avLst/>
          </a:prstGeom>
          <a:noFill/>
          <a:ln w="9525">
            <a:noFill/>
            <a:miter lim="800000"/>
            <a:headEnd/>
            <a:tailEnd/>
          </a:ln>
        </p:spPr>
        <p:txBody>
          <a:bodyPr>
            <a:spAutoFit/>
          </a:bodyPr>
          <a:lstStyle/>
          <a:p>
            <a:r>
              <a:rPr lang="en-US">
                <a:latin typeface="Calibri" pitchFamily="34" charset="0"/>
              </a:rPr>
              <a:t>bf</a:t>
            </a:r>
          </a:p>
        </p:txBody>
      </p:sp>
      <p:sp>
        <p:nvSpPr>
          <p:cNvPr id="18468" name="TextBox 11"/>
          <p:cNvSpPr txBox="1">
            <a:spLocks noChangeArrowheads="1"/>
          </p:cNvSpPr>
          <p:nvPr/>
        </p:nvSpPr>
        <p:spPr bwMode="auto">
          <a:xfrm>
            <a:off x="908050" y="5715000"/>
            <a:ext cx="457200" cy="369888"/>
          </a:xfrm>
          <a:prstGeom prst="rect">
            <a:avLst/>
          </a:prstGeom>
          <a:noFill/>
          <a:ln w="9525">
            <a:noFill/>
            <a:miter lim="800000"/>
            <a:headEnd/>
            <a:tailEnd/>
          </a:ln>
        </p:spPr>
        <p:txBody>
          <a:bodyPr>
            <a:spAutoFit/>
          </a:bodyPr>
          <a:lstStyle/>
          <a:p>
            <a:r>
              <a:rPr lang="en-US">
                <a:latin typeface="Calibri" pitchFamily="34" charset="0"/>
              </a:rPr>
              <a:t>bf</a:t>
            </a:r>
          </a:p>
        </p:txBody>
      </p:sp>
      <p:pic>
        <p:nvPicPr>
          <p:cNvPr id="18469" name="Picture 2"/>
          <p:cNvPicPr>
            <a:picLocks noChangeAspect="1"/>
          </p:cNvPicPr>
          <p:nvPr/>
        </p:nvPicPr>
        <p:blipFill>
          <a:blip r:embed="rId2"/>
          <a:srcRect/>
          <a:stretch>
            <a:fillRect/>
          </a:stretch>
        </p:blipFill>
        <p:spPr bwMode="auto">
          <a:xfrm>
            <a:off x="1676400" y="1460500"/>
            <a:ext cx="314325" cy="303213"/>
          </a:xfrm>
          <a:prstGeom prst="rect">
            <a:avLst/>
          </a:prstGeom>
          <a:noFill/>
          <a:ln w="9525">
            <a:noFill/>
            <a:miter lim="800000"/>
            <a:headEnd/>
            <a:tailEnd/>
          </a:ln>
        </p:spPr>
      </p:pic>
      <p:pic>
        <p:nvPicPr>
          <p:cNvPr id="18470" name="Picture 12"/>
          <p:cNvPicPr>
            <a:picLocks noChangeAspect="1"/>
          </p:cNvPicPr>
          <p:nvPr/>
        </p:nvPicPr>
        <p:blipFill>
          <a:blip r:embed="rId3"/>
          <a:srcRect/>
          <a:stretch>
            <a:fillRect/>
          </a:stretch>
        </p:blipFill>
        <p:spPr bwMode="auto">
          <a:xfrm>
            <a:off x="374650" y="1697038"/>
            <a:ext cx="5334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990600"/>
            <a:ext cx="8229600" cy="1143000"/>
          </a:xfrm>
        </p:spPr>
        <p:txBody>
          <a:bodyPr/>
          <a:lstStyle/>
          <a:p>
            <a:pPr eaLnBrk="1" hangingPunct="1"/>
            <a:r>
              <a:rPr lang="en-US" sz="2800" smtClean="0"/>
              <a:t>What would happen if we crossed two of the hybrids together?  Set up your alleles (use the foil method). And then fill in your Punnett square.  Please give the # of each type of offspring produced</a:t>
            </a:r>
          </a:p>
        </p:txBody>
      </p:sp>
      <p:sp>
        <p:nvSpPr>
          <p:cNvPr id="3" name="Content Placeholder 2"/>
          <p:cNvSpPr>
            <a:spLocks noGrp="1"/>
          </p:cNvSpPr>
          <p:nvPr>
            <p:ph idx="1"/>
          </p:nvPr>
        </p:nvSpPr>
        <p:spPr>
          <a:xfrm>
            <a:off x="609600" y="2895600"/>
            <a:ext cx="8229600" cy="3276600"/>
          </a:xfrm>
        </p:spPr>
        <p:txBody>
          <a:bodyPr/>
          <a:lstStyle/>
          <a:p>
            <a:pPr eaLnBrk="1" hangingPunct="1"/>
            <a:r>
              <a:rPr lang="en-US" smtClean="0"/>
              <a:t>BbFf x BbFf</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p:txBody>
          <a:bodyPr/>
          <a:lstStyle/>
          <a:p>
            <a:pPr eaLnBrk="1" hangingPunct="1"/>
            <a:r>
              <a:rPr lang="en-US" smtClean="0"/>
              <a:t>The Foil Method</a:t>
            </a:r>
          </a:p>
        </p:txBody>
      </p:sp>
      <p:cxnSp>
        <p:nvCxnSpPr>
          <p:cNvPr id="25603" name="AutoShape 3"/>
          <p:cNvCxnSpPr>
            <a:cxnSpLocks noChangeShapeType="1"/>
          </p:cNvCxnSpPr>
          <p:nvPr/>
        </p:nvCxnSpPr>
        <p:spPr bwMode="auto">
          <a:xfrm rot="5400000" flipV="1">
            <a:off x="4402138" y="1371600"/>
            <a:ext cx="1588" cy="1587"/>
          </a:xfrm>
          <a:prstGeom prst="curvedConnector3">
            <a:avLst>
              <a:gd name="adj1" fmla="val -14400000"/>
            </a:avLst>
          </a:prstGeom>
          <a:noFill/>
          <a:ln w="9525">
            <a:solidFill>
              <a:schemeClr val="tx1"/>
            </a:solidFill>
            <a:round/>
            <a:headEnd/>
            <a:tailEnd type="triangle" w="med" len="med"/>
          </a:ln>
          <a:effectLst/>
        </p:spPr>
      </p:cxnSp>
      <p:cxnSp>
        <p:nvCxnSpPr>
          <p:cNvPr id="25604" name="AutoShape 4"/>
          <p:cNvCxnSpPr>
            <a:cxnSpLocks noChangeShapeType="1"/>
          </p:cNvCxnSpPr>
          <p:nvPr/>
        </p:nvCxnSpPr>
        <p:spPr bwMode="auto">
          <a:xfrm rot="5400000" flipV="1">
            <a:off x="4402138" y="1371600"/>
            <a:ext cx="1588" cy="1587"/>
          </a:xfrm>
          <a:prstGeom prst="curvedConnector3">
            <a:avLst>
              <a:gd name="adj1" fmla="val -14400000"/>
            </a:avLst>
          </a:prstGeom>
          <a:noFill/>
          <a:ln w="9525">
            <a:solidFill>
              <a:schemeClr val="tx1"/>
            </a:solidFill>
            <a:round/>
            <a:headEnd/>
            <a:tailEnd type="triangle" w="med" len="med"/>
          </a:ln>
          <a:effectLst/>
        </p:spPr>
      </p:cxnSp>
      <p:cxnSp>
        <p:nvCxnSpPr>
          <p:cNvPr id="25605" name="AutoShape 5"/>
          <p:cNvCxnSpPr>
            <a:cxnSpLocks noChangeShapeType="1"/>
          </p:cNvCxnSpPr>
          <p:nvPr/>
        </p:nvCxnSpPr>
        <p:spPr bwMode="auto">
          <a:xfrm rot="5400000" flipV="1">
            <a:off x="4402138" y="1371600"/>
            <a:ext cx="1588" cy="1587"/>
          </a:xfrm>
          <a:prstGeom prst="curvedConnector3">
            <a:avLst>
              <a:gd name="adj1" fmla="val -14400000"/>
            </a:avLst>
          </a:prstGeom>
          <a:noFill/>
          <a:ln w="9525">
            <a:solidFill>
              <a:schemeClr val="tx1"/>
            </a:solidFill>
            <a:round/>
            <a:headEnd/>
            <a:tailEnd type="triangle" w="med" len="med"/>
          </a:ln>
          <a:effectLst/>
        </p:spPr>
      </p:cxnSp>
      <p:sp>
        <p:nvSpPr>
          <p:cNvPr id="25606" name="Rectangle 6"/>
          <p:cNvSpPr>
            <a:spLocks noChangeArrowheads="1"/>
          </p:cNvSpPr>
          <p:nvPr/>
        </p:nvSpPr>
        <p:spPr bwMode="auto">
          <a:xfrm>
            <a:off x="3200400" y="2438400"/>
            <a:ext cx="914400" cy="914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5607" name="Rectangle 7"/>
          <p:cNvSpPr>
            <a:spLocks noChangeArrowheads="1"/>
          </p:cNvSpPr>
          <p:nvPr/>
        </p:nvSpPr>
        <p:spPr bwMode="auto">
          <a:xfrm>
            <a:off x="4648200" y="2438400"/>
            <a:ext cx="914400" cy="914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5608" name="Rectangle 8"/>
          <p:cNvSpPr>
            <a:spLocks noChangeArrowheads="1"/>
          </p:cNvSpPr>
          <p:nvPr/>
        </p:nvSpPr>
        <p:spPr bwMode="auto">
          <a:xfrm>
            <a:off x="6096000" y="2438400"/>
            <a:ext cx="914400" cy="914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5609" name="Rectangle 9"/>
          <p:cNvSpPr>
            <a:spLocks noChangeArrowheads="1"/>
          </p:cNvSpPr>
          <p:nvPr/>
        </p:nvSpPr>
        <p:spPr bwMode="auto">
          <a:xfrm>
            <a:off x="1905000" y="2438400"/>
            <a:ext cx="914400" cy="914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5610" name="Text Box 10"/>
          <p:cNvSpPr txBox="1">
            <a:spLocks noChangeArrowheads="1"/>
          </p:cNvSpPr>
          <p:nvPr/>
        </p:nvSpPr>
        <p:spPr bwMode="auto">
          <a:xfrm>
            <a:off x="2133600" y="2667000"/>
            <a:ext cx="533400" cy="457200"/>
          </a:xfrm>
          <a:prstGeom prst="rect">
            <a:avLst/>
          </a:prstGeom>
          <a:noFill/>
          <a:ln w="9525">
            <a:noFill/>
            <a:miter lim="800000"/>
            <a:headEnd/>
            <a:tailEnd/>
          </a:ln>
          <a:effectLst/>
        </p:spPr>
        <p:txBody>
          <a:bodyPr>
            <a:spAutoFit/>
          </a:bodyPr>
          <a:lstStyle/>
          <a:p>
            <a:pPr eaLnBrk="0" hangingPunct="0">
              <a:spcBef>
                <a:spcPct val="50000"/>
              </a:spcBef>
            </a:pPr>
            <a:r>
              <a:rPr lang="en-US" sz="2400" b="1">
                <a:latin typeface="Verdana" pitchFamily="34" charset="0"/>
              </a:rPr>
              <a:t>B</a:t>
            </a:r>
          </a:p>
        </p:txBody>
      </p:sp>
      <p:sp>
        <p:nvSpPr>
          <p:cNvPr id="25611" name="Text Box 11"/>
          <p:cNvSpPr txBox="1">
            <a:spLocks noChangeArrowheads="1"/>
          </p:cNvSpPr>
          <p:nvPr/>
        </p:nvSpPr>
        <p:spPr bwMode="auto">
          <a:xfrm>
            <a:off x="3429000" y="2667000"/>
            <a:ext cx="533400" cy="457200"/>
          </a:xfrm>
          <a:prstGeom prst="rect">
            <a:avLst/>
          </a:prstGeom>
          <a:noFill/>
          <a:ln w="9525">
            <a:noFill/>
            <a:miter lim="800000"/>
            <a:headEnd/>
            <a:tailEnd/>
          </a:ln>
          <a:effectLst/>
        </p:spPr>
        <p:txBody>
          <a:bodyPr>
            <a:spAutoFit/>
          </a:bodyPr>
          <a:lstStyle/>
          <a:p>
            <a:pPr eaLnBrk="0" hangingPunct="0">
              <a:spcBef>
                <a:spcPct val="50000"/>
              </a:spcBef>
            </a:pPr>
            <a:r>
              <a:rPr lang="en-US" sz="2400" b="1">
                <a:latin typeface="Verdana" pitchFamily="34" charset="0"/>
              </a:rPr>
              <a:t>b</a:t>
            </a:r>
          </a:p>
        </p:txBody>
      </p:sp>
      <p:sp>
        <p:nvSpPr>
          <p:cNvPr id="25612" name="Text Box 12"/>
          <p:cNvSpPr txBox="1">
            <a:spLocks noChangeArrowheads="1"/>
          </p:cNvSpPr>
          <p:nvPr/>
        </p:nvSpPr>
        <p:spPr bwMode="auto">
          <a:xfrm>
            <a:off x="4953000" y="2667000"/>
            <a:ext cx="457200" cy="457200"/>
          </a:xfrm>
          <a:prstGeom prst="rect">
            <a:avLst/>
          </a:prstGeom>
          <a:noFill/>
          <a:ln w="9525">
            <a:noFill/>
            <a:miter lim="800000"/>
            <a:headEnd/>
            <a:tailEnd/>
          </a:ln>
          <a:effectLst/>
        </p:spPr>
        <p:txBody>
          <a:bodyPr>
            <a:spAutoFit/>
          </a:bodyPr>
          <a:lstStyle/>
          <a:p>
            <a:pPr eaLnBrk="0" hangingPunct="0">
              <a:spcBef>
                <a:spcPct val="50000"/>
              </a:spcBef>
            </a:pPr>
            <a:r>
              <a:rPr lang="en-US" sz="2400" b="1">
                <a:latin typeface="Verdana" pitchFamily="34" charset="0"/>
              </a:rPr>
              <a:t>F</a:t>
            </a:r>
          </a:p>
        </p:txBody>
      </p:sp>
      <p:sp>
        <p:nvSpPr>
          <p:cNvPr id="25613" name="Text Box 13"/>
          <p:cNvSpPr txBox="1">
            <a:spLocks noChangeArrowheads="1"/>
          </p:cNvSpPr>
          <p:nvPr/>
        </p:nvSpPr>
        <p:spPr bwMode="auto">
          <a:xfrm>
            <a:off x="6324600" y="2667000"/>
            <a:ext cx="457200" cy="457200"/>
          </a:xfrm>
          <a:prstGeom prst="rect">
            <a:avLst/>
          </a:prstGeom>
          <a:noFill/>
          <a:ln w="9525">
            <a:noFill/>
            <a:miter lim="800000"/>
            <a:headEnd/>
            <a:tailEnd/>
          </a:ln>
          <a:effectLst/>
        </p:spPr>
        <p:txBody>
          <a:bodyPr>
            <a:spAutoFit/>
          </a:bodyPr>
          <a:lstStyle/>
          <a:p>
            <a:pPr eaLnBrk="0" hangingPunct="0">
              <a:spcBef>
                <a:spcPct val="50000"/>
              </a:spcBef>
            </a:pPr>
            <a:r>
              <a:rPr lang="en-US" sz="2400" b="1">
                <a:latin typeface="Verdana" pitchFamily="34" charset="0"/>
              </a:rPr>
              <a:t>f</a:t>
            </a:r>
          </a:p>
        </p:txBody>
      </p:sp>
      <p:cxnSp>
        <p:nvCxnSpPr>
          <p:cNvPr id="25614" name="AutoShape 14"/>
          <p:cNvCxnSpPr>
            <a:cxnSpLocks noChangeShapeType="1"/>
            <a:stCxn id="25610" idx="0"/>
            <a:endCxn id="25612" idx="0"/>
          </p:cNvCxnSpPr>
          <p:nvPr/>
        </p:nvCxnSpPr>
        <p:spPr bwMode="auto">
          <a:xfrm rot="5400000" flipV="1">
            <a:off x="3790156" y="1277144"/>
            <a:ext cx="1588" cy="2781300"/>
          </a:xfrm>
          <a:prstGeom prst="curvedConnector3">
            <a:avLst>
              <a:gd name="adj1" fmla="val -69400000"/>
            </a:avLst>
          </a:prstGeom>
          <a:noFill/>
          <a:ln w="38100">
            <a:solidFill>
              <a:schemeClr val="tx1"/>
            </a:solidFill>
            <a:round/>
            <a:headEnd/>
            <a:tailEnd type="triangle" w="med" len="med"/>
          </a:ln>
          <a:effectLst/>
        </p:spPr>
      </p:cxnSp>
      <p:cxnSp>
        <p:nvCxnSpPr>
          <p:cNvPr id="25615" name="AutoShape 15"/>
          <p:cNvCxnSpPr>
            <a:cxnSpLocks noChangeShapeType="1"/>
            <a:stCxn id="25611" idx="2"/>
            <a:endCxn id="25613" idx="2"/>
          </p:cNvCxnSpPr>
          <p:nvPr/>
        </p:nvCxnSpPr>
        <p:spPr bwMode="auto">
          <a:xfrm rot="16200000" flipH="1">
            <a:off x="5123656" y="1696244"/>
            <a:ext cx="1588" cy="2857500"/>
          </a:xfrm>
          <a:prstGeom prst="curvedConnector3">
            <a:avLst>
              <a:gd name="adj1" fmla="val 41500000"/>
            </a:avLst>
          </a:prstGeom>
          <a:noFill/>
          <a:ln w="38100">
            <a:solidFill>
              <a:srgbClr val="006600"/>
            </a:solidFill>
            <a:round/>
            <a:headEnd/>
            <a:tailEnd type="triangle" w="med" len="med"/>
          </a:ln>
          <a:effectLst/>
        </p:spPr>
      </p:cxnSp>
      <p:cxnSp>
        <p:nvCxnSpPr>
          <p:cNvPr id="25616" name="AutoShape 16"/>
          <p:cNvCxnSpPr>
            <a:cxnSpLocks noChangeShapeType="1"/>
            <a:stCxn id="25610" idx="2"/>
            <a:endCxn id="25608" idx="2"/>
          </p:cNvCxnSpPr>
          <p:nvPr/>
        </p:nvCxnSpPr>
        <p:spPr bwMode="auto">
          <a:xfrm rot="16200000" flipH="1">
            <a:off x="4362450" y="1162050"/>
            <a:ext cx="228600" cy="4152900"/>
          </a:xfrm>
          <a:prstGeom prst="curvedConnector3">
            <a:avLst>
              <a:gd name="adj1" fmla="val 551389"/>
            </a:avLst>
          </a:prstGeom>
          <a:noFill/>
          <a:ln w="38100">
            <a:solidFill>
              <a:schemeClr val="hlink"/>
            </a:solidFill>
            <a:round/>
            <a:headEnd/>
            <a:tailEnd type="triangle" w="med" len="med"/>
          </a:ln>
          <a:effectLst/>
        </p:spPr>
      </p:cxnSp>
      <p:cxnSp>
        <p:nvCxnSpPr>
          <p:cNvPr id="25617" name="AutoShape 17"/>
          <p:cNvCxnSpPr>
            <a:cxnSpLocks noChangeShapeType="1"/>
            <a:stCxn id="25611" idx="0"/>
            <a:endCxn id="25612" idx="0"/>
          </p:cNvCxnSpPr>
          <p:nvPr/>
        </p:nvCxnSpPr>
        <p:spPr bwMode="auto">
          <a:xfrm rot="5400000" flipV="1">
            <a:off x="4437856" y="1924844"/>
            <a:ext cx="1588" cy="1485900"/>
          </a:xfrm>
          <a:prstGeom prst="curvedConnector3">
            <a:avLst>
              <a:gd name="adj1" fmla="val -37900000"/>
            </a:avLst>
          </a:prstGeom>
          <a:noFill/>
          <a:ln w="38100">
            <a:solidFill>
              <a:srgbClr val="FF0000"/>
            </a:solidFill>
            <a:round/>
            <a:headEnd/>
            <a:tailEnd type="triangle" w="med" len="med"/>
          </a:ln>
          <a:effectLst/>
        </p:spPr>
      </p:cxnSp>
      <p:sp>
        <p:nvSpPr>
          <p:cNvPr id="25618" name="Text Box 18"/>
          <p:cNvSpPr txBox="1">
            <a:spLocks noChangeArrowheads="1"/>
          </p:cNvSpPr>
          <p:nvPr/>
        </p:nvSpPr>
        <p:spPr bwMode="auto">
          <a:xfrm>
            <a:off x="3352800" y="4495800"/>
            <a:ext cx="2209800" cy="2100263"/>
          </a:xfrm>
          <a:prstGeom prst="rect">
            <a:avLst/>
          </a:prstGeom>
          <a:noFill/>
          <a:ln w="9525">
            <a:noFill/>
            <a:miter lim="800000"/>
            <a:headEnd/>
            <a:tailEnd/>
          </a:ln>
          <a:effectLst/>
        </p:spPr>
        <p:txBody>
          <a:bodyPr>
            <a:spAutoFit/>
          </a:bodyPr>
          <a:lstStyle/>
          <a:p>
            <a:pPr eaLnBrk="0" hangingPunct="0">
              <a:spcBef>
                <a:spcPct val="50000"/>
              </a:spcBef>
            </a:pPr>
            <a:r>
              <a:rPr lang="en-US" sz="2400" b="1" u="sng">
                <a:latin typeface="Verdana" pitchFamily="34" charset="0"/>
              </a:rPr>
              <a:t>F</a:t>
            </a:r>
            <a:r>
              <a:rPr lang="en-US" sz="2400" b="1">
                <a:latin typeface="Verdana" pitchFamily="34" charset="0"/>
              </a:rPr>
              <a:t>irst = BF</a:t>
            </a:r>
          </a:p>
          <a:p>
            <a:pPr eaLnBrk="0" hangingPunct="0">
              <a:spcBef>
                <a:spcPct val="50000"/>
              </a:spcBef>
            </a:pPr>
            <a:r>
              <a:rPr lang="en-US" sz="2400" b="1" u="sng">
                <a:solidFill>
                  <a:schemeClr val="hlink"/>
                </a:solidFill>
                <a:latin typeface="Verdana" pitchFamily="34" charset="0"/>
              </a:rPr>
              <a:t>O</a:t>
            </a:r>
            <a:r>
              <a:rPr lang="en-US" sz="2400" b="1">
                <a:solidFill>
                  <a:schemeClr val="hlink"/>
                </a:solidFill>
                <a:latin typeface="Verdana" pitchFamily="34" charset="0"/>
              </a:rPr>
              <a:t>uter = Bf</a:t>
            </a:r>
          </a:p>
          <a:p>
            <a:pPr eaLnBrk="0" hangingPunct="0">
              <a:spcBef>
                <a:spcPct val="50000"/>
              </a:spcBef>
            </a:pPr>
            <a:r>
              <a:rPr lang="en-US" sz="2400" b="1" u="sng">
                <a:solidFill>
                  <a:srgbClr val="FF0000"/>
                </a:solidFill>
                <a:latin typeface="Verdana" pitchFamily="34" charset="0"/>
              </a:rPr>
              <a:t>I</a:t>
            </a:r>
            <a:r>
              <a:rPr lang="en-US" sz="2400" b="1">
                <a:solidFill>
                  <a:srgbClr val="FF0000"/>
                </a:solidFill>
                <a:latin typeface="Verdana" pitchFamily="34" charset="0"/>
              </a:rPr>
              <a:t>nner = bF</a:t>
            </a:r>
          </a:p>
          <a:p>
            <a:pPr eaLnBrk="0" hangingPunct="0">
              <a:spcBef>
                <a:spcPct val="50000"/>
              </a:spcBef>
            </a:pPr>
            <a:r>
              <a:rPr lang="en-US" sz="2400" b="1" u="sng">
                <a:solidFill>
                  <a:srgbClr val="006600"/>
                </a:solidFill>
                <a:latin typeface="Verdana" pitchFamily="34" charset="0"/>
              </a:rPr>
              <a:t>L</a:t>
            </a:r>
            <a:r>
              <a:rPr lang="en-US" sz="2400" b="1">
                <a:solidFill>
                  <a:srgbClr val="006600"/>
                </a:solidFill>
                <a:latin typeface="Verdana" pitchFamily="34" charset="0"/>
              </a:rPr>
              <a:t>ast = bf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14"/>
                                        </p:tgtEl>
                                        <p:attrNameLst>
                                          <p:attrName>style.visibility</p:attrName>
                                        </p:attrNameLst>
                                      </p:cBhvr>
                                      <p:to>
                                        <p:strVal val="visible"/>
                                      </p:to>
                                    </p:set>
                                    <p:anim calcmode="lin" valueType="num">
                                      <p:cBhvr additive="base">
                                        <p:cTn id="7" dur="500" fill="hold"/>
                                        <p:tgtEl>
                                          <p:spTgt spid="25614"/>
                                        </p:tgtEl>
                                        <p:attrNameLst>
                                          <p:attrName>ppt_x</p:attrName>
                                        </p:attrNameLst>
                                      </p:cBhvr>
                                      <p:tavLst>
                                        <p:tav tm="0">
                                          <p:val>
                                            <p:strVal val="#ppt_x"/>
                                          </p:val>
                                        </p:tav>
                                        <p:tav tm="100000">
                                          <p:val>
                                            <p:strVal val="#ppt_x"/>
                                          </p:val>
                                        </p:tav>
                                      </p:tavLst>
                                    </p:anim>
                                    <p:anim calcmode="lin" valueType="num">
                                      <p:cBhvr additive="base">
                                        <p:cTn id="8" dur="500" fill="hold"/>
                                        <p:tgtEl>
                                          <p:spTgt spid="256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616"/>
                                        </p:tgtEl>
                                        <p:attrNameLst>
                                          <p:attrName>style.visibility</p:attrName>
                                        </p:attrNameLst>
                                      </p:cBhvr>
                                      <p:to>
                                        <p:strVal val="visible"/>
                                      </p:to>
                                    </p:set>
                                    <p:anim calcmode="lin" valueType="num">
                                      <p:cBhvr additive="base">
                                        <p:cTn id="13" dur="500" fill="hold"/>
                                        <p:tgtEl>
                                          <p:spTgt spid="25616"/>
                                        </p:tgtEl>
                                        <p:attrNameLst>
                                          <p:attrName>ppt_x</p:attrName>
                                        </p:attrNameLst>
                                      </p:cBhvr>
                                      <p:tavLst>
                                        <p:tav tm="0">
                                          <p:val>
                                            <p:strVal val="#ppt_x"/>
                                          </p:val>
                                        </p:tav>
                                        <p:tav tm="100000">
                                          <p:val>
                                            <p:strVal val="#ppt_x"/>
                                          </p:val>
                                        </p:tav>
                                      </p:tavLst>
                                    </p:anim>
                                    <p:anim calcmode="lin" valueType="num">
                                      <p:cBhvr additive="base">
                                        <p:cTn id="14" dur="500" fill="hold"/>
                                        <p:tgtEl>
                                          <p:spTgt spid="256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617"/>
                                        </p:tgtEl>
                                        <p:attrNameLst>
                                          <p:attrName>style.visibility</p:attrName>
                                        </p:attrNameLst>
                                      </p:cBhvr>
                                      <p:to>
                                        <p:strVal val="visible"/>
                                      </p:to>
                                    </p:set>
                                    <p:anim calcmode="lin" valueType="num">
                                      <p:cBhvr additive="base">
                                        <p:cTn id="19" dur="500" fill="hold"/>
                                        <p:tgtEl>
                                          <p:spTgt spid="25617"/>
                                        </p:tgtEl>
                                        <p:attrNameLst>
                                          <p:attrName>ppt_x</p:attrName>
                                        </p:attrNameLst>
                                      </p:cBhvr>
                                      <p:tavLst>
                                        <p:tav tm="0">
                                          <p:val>
                                            <p:strVal val="#ppt_x"/>
                                          </p:val>
                                        </p:tav>
                                        <p:tav tm="100000">
                                          <p:val>
                                            <p:strVal val="#ppt_x"/>
                                          </p:val>
                                        </p:tav>
                                      </p:tavLst>
                                    </p:anim>
                                    <p:anim calcmode="lin" valueType="num">
                                      <p:cBhvr additive="base">
                                        <p:cTn id="20" dur="500" fill="hold"/>
                                        <p:tgtEl>
                                          <p:spTgt spid="256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615"/>
                                        </p:tgtEl>
                                        <p:attrNameLst>
                                          <p:attrName>style.visibility</p:attrName>
                                        </p:attrNameLst>
                                      </p:cBhvr>
                                      <p:to>
                                        <p:strVal val="visible"/>
                                      </p:to>
                                    </p:set>
                                    <p:anim calcmode="lin" valueType="num">
                                      <p:cBhvr additive="base">
                                        <p:cTn id="25" dur="500" fill="hold"/>
                                        <p:tgtEl>
                                          <p:spTgt spid="25615"/>
                                        </p:tgtEl>
                                        <p:attrNameLst>
                                          <p:attrName>ppt_x</p:attrName>
                                        </p:attrNameLst>
                                      </p:cBhvr>
                                      <p:tavLst>
                                        <p:tav tm="0">
                                          <p:val>
                                            <p:strVal val="#ppt_x"/>
                                          </p:val>
                                        </p:tav>
                                        <p:tav tm="100000">
                                          <p:val>
                                            <p:strVal val="#ppt_x"/>
                                          </p:val>
                                        </p:tav>
                                      </p:tavLst>
                                    </p:anim>
                                    <p:anim calcmode="lin" valueType="num">
                                      <p:cBhvr additive="base">
                                        <p:cTn id="26" dur="500" fill="hold"/>
                                        <p:tgtEl>
                                          <p:spTgt spid="256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5618"/>
                                        </p:tgtEl>
                                        <p:attrNameLst>
                                          <p:attrName>style.visibility</p:attrName>
                                        </p:attrNameLst>
                                      </p:cBhvr>
                                      <p:to>
                                        <p:strVal val="visible"/>
                                      </p:to>
                                    </p:set>
                                    <p:anim calcmode="lin" valueType="num">
                                      <p:cBhvr additive="base">
                                        <p:cTn id="31" dur="500" fill="hold"/>
                                        <p:tgtEl>
                                          <p:spTgt spid="25618"/>
                                        </p:tgtEl>
                                        <p:attrNameLst>
                                          <p:attrName>ppt_x</p:attrName>
                                        </p:attrNameLst>
                                      </p:cBhvr>
                                      <p:tavLst>
                                        <p:tav tm="0">
                                          <p:val>
                                            <p:strVal val="#ppt_x"/>
                                          </p:val>
                                        </p:tav>
                                        <p:tav tm="100000">
                                          <p:val>
                                            <p:strVal val="#ppt_x"/>
                                          </p:val>
                                        </p:tav>
                                      </p:tavLst>
                                    </p:anim>
                                    <p:anim calcmode="lin" valueType="num">
                                      <p:cBhvr additive="base">
                                        <p:cTn id="32" dur="500" fill="hold"/>
                                        <p:tgtEl>
                                          <p:spTgt spid="256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609600" y="762000"/>
            <a:ext cx="7696200" cy="5078413"/>
          </a:xfrm>
          <a:prstGeom prst="rect">
            <a:avLst/>
          </a:prstGeom>
          <a:noFill/>
          <a:ln w="9525">
            <a:noFill/>
            <a:miter lim="800000"/>
            <a:headEnd/>
            <a:tailEnd/>
          </a:ln>
        </p:spPr>
        <p:txBody>
          <a:bodyPr>
            <a:spAutoFit/>
          </a:bodyPr>
          <a:lstStyle/>
          <a:p>
            <a:r>
              <a:rPr lang="en-US" sz="3600">
                <a:latin typeface="Calibri" pitchFamily="34" charset="0"/>
              </a:rPr>
              <a:t>For both the male and the female, gametes could be:  BF, Bf, bF, bf</a:t>
            </a:r>
          </a:p>
          <a:p>
            <a:endParaRPr lang="en-US" sz="3600">
              <a:latin typeface="Calibri" pitchFamily="34" charset="0"/>
            </a:endParaRPr>
          </a:p>
          <a:p>
            <a:r>
              <a:rPr lang="en-US" sz="3600">
                <a:latin typeface="Calibri" pitchFamily="34" charset="0"/>
              </a:rPr>
              <a:t>Now, put male alleles across the top of the Punnett square and female alleles down the side.  Combine the pairs to see the geneotypes of the possible offspring.  Analyze results to figure out the phenotypes of the offspring.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620" name="Group 92"/>
          <p:cNvGraphicFramePr>
            <a:graphicFrameLocks noGrp="1"/>
          </p:cNvGraphicFramePr>
          <p:nvPr/>
        </p:nvGraphicFramePr>
        <p:xfrm>
          <a:off x="1752600" y="990600"/>
          <a:ext cx="6096000" cy="4876800"/>
        </p:xfrm>
        <a:graphic>
          <a:graphicData uri="http://schemas.openxmlformats.org/drawingml/2006/table">
            <a:tbl>
              <a:tblPr/>
              <a:tblGrid>
                <a:gridCol w="1524000"/>
                <a:gridCol w="1524000"/>
                <a:gridCol w="1524000"/>
                <a:gridCol w="1524000"/>
              </a:tblGrid>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rPr>
                        <a:t>BBFF</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rPr>
                        <a:t>BBFf</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rPr>
                        <a:t>BbFF</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rPr>
                        <a:t>BbFf</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r>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CC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CC1DA"/>
                    </a:solidFill>
                  </a:tcPr>
                </a:tc>
              </a:tr>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93C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93CDDD"/>
                    </a:solidFill>
                  </a:tcPr>
                </a:tc>
              </a:tr>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CC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93C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79646"/>
                    </a:solidFill>
                  </a:tcPr>
                </a:tc>
              </a:tr>
            </a:tbl>
          </a:graphicData>
        </a:graphic>
      </p:graphicFrame>
      <p:sp>
        <p:nvSpPr>
          <p:cNvPr id="22556" name="TextBox 4"/>
          <p:cNvSpPr txBox="1">
            <a:spLocks noChangeArrowheads="1"/>
          </p:cNvSpPr>
          <p:nvPr/>
        </p:nvSpPr>
        <p:spPr bwMode="auto">
          <a:xfrm>
            <a:off x="2097088" y="477838"/>
            <a:ext cx="533400" cy="457200"/>
          </a:xfrm>
          <a:prstGeom prst="rect">
            <a:avLst/>
          </a:prstGeom>
          <a:noFill/>
          <a:ln w="9525">
            <a:noFill/>
            <a:miter lim="800000"/>
            <a:headEnd/>
            <a:tailEnd/>
          </a:ln>
        </p:spPr>
        <p:txBody>
          <a:bodyPr>
            <a:spAutoFit/>
          </a:bodyPr>
          <a:lstStyle/>
          <a:p>
            <a:r>
              <a:rPr lang="en-US" sz="2400" b="1">
                <a:latin typeface="Calibri" pitchFamily="34" charset="0"/>
              </a:rPr>
              <a:t>BF</a:t>
            </a:r>
          </a:p>
        </p:txBody>
      </p:sp>
      <p:sp>
        <p:nvSpPr>
          <p:cNvPr id="22557" name="TextBox 6"/>
          <p:cNvSpPr txBox="1">
            <a:spLocks noChangeArrowheads="1"/>
          </p:cNvSpPr>
          <p:nvPr/>
        </p:nvSpPr>
        <p:spPr bwMode="auto">
          <a:xfrm>
            <a:off x="914400" y="5105400"/>
            <a:ext cx="533400" cy="457200"/>
          </a:xfrm>
          <a:prstGeom prst="rect">
            <a:avLst/>
          </a:prstGeom>
          <a:noFill/>
          <a:ln w="9525">
            <a:noFill/>
            <a:miter lim="800000"/>
            <a:headEnd/>
            <a:tailEnd/>
          </a:ln>
        </p:spPr>
        <p:txBody>
          <a:bodyPr>
            <a:spAutoFit/>
          </a:bodyPr>
          <a:lstStyle/>
          <a:p>
            <a:r>
              <a:rPr lang="en-US" sz="2400" b="1">
                <a:latin typeface="Calibri" pitchFamily="34" charset="0"/>
              </a:rPr>
              <a:t>bf</a:t>
            </a:r>
          </a:p>
        </p:txBody>
      </p:sp>
      <p:sp>
        <p:nvSpPr>
          <p:cNvPr id="22558" name="TextBox 7"/>
          <p:cNvSpPr txBox="1">
            <a:spLocks noChangeArrowheads="1"/>
          </p:cNvSpPr>
          <p:nvPr/>
        </p:nvSpPr>
        <p:spPr bwMode="auto">
          <a:xfrm>
            <a:off x="914400" y="3886200"/>
            <a:ext cx="533400" cy="457200"/>
          </a:xfrm>
          <a:prstGeom prst="rect">
            <a:avLst/>
          </a:prstGeom>
          <a:noFill/>
          <a:ln w="9525">
            <a:noFill/>
            <a:miter lim="800000"/>
            <a:headEnd/>
            <a:tailEnd/>
          </a:ln>
        </p:spPr>
        <p:txBody>
          <a:bodyPr>
            <a:spAutoFit/>
          </a:bodyPr>
          <a:lstStyle/>
          <a:p>
            <a:r>
              <a:rPr lang="en-US" sz="2400" b="1">
                <a:latin typeface="Calibri" pitchFamily="34" charset="0"/>
              </a:rPr>
              <a:t>bF</a:t>
            </a:r>
          </a:p>
        </p:txBody>
      </p:sp>
      <p:sp>
        <p:nvSpPr>
          <p:cNvPr id="22559" name="TextBox 9"/>
          <p:cNvSpPr txBox="1">
            <a:spLocks noChangeArrowheads="1"/>
          </p:cNvSpPr>
          <p:nvPr/>
        </p:nvSpPr>
        <p:spPr bwMode="auto">
          <a:xfrm>
            <a:off x="914400" y="1425575"/>
            <a:ext cx="533400" cy="457200"/>
          </a:xfrm>
          <a:prstGeom prst="rect">
            <a:avLst/>
          </a:prstGeom>
          <a:noFill/>
          <a:ln w="9525">
            <a:noFill/>
            <a:miter lim="800000"/>
            <a:headEnd/>
            <a:tailEnd/>
          </a:ln>
        </p:spPr>
        <p:txBody>
          <a:bodyPr>
            <a:spAutoFit/>
          </a:bodyPr>
          <a:lstStyle/>
          <a:p>
            <a:r>
              <a:rPr lang="en-US" sz="2400" b="1">
                <a:latin typeface="Calibri" pitchFamily="34" charset="0"/>
              </a:rPr>
              <a:t>BF</a:t>
            </a:r>
          </a:p>
        </p:txBody>
      </p:sp>
      <p:sp>
        <p:nvSpPr>
          <p:cNvPr id="22560" name="TextBox 10"/>
          <p:cNvSpPr txBox="1">
            <a:spLocks noChangeArrowheads="1"/>
          </p:cNvSpPr>
          <p:nvPr/>
        </p:nvSpPr>
        <p:spPr bwMode="auto">
          <a:xfrm>
            <a:off x="3505200" y="477838"/>
            <a:ext cx="533400" cy="457200"/>
          </a:xfrm>
          <a:prstGeom prst="rect">
            <a:avLst/>
          </a:prstGeom>
          <a:noFill/>
          <a:ln w="9525">
            <a:noFill/>
            <a:miter lim="800000"/>
            <a:headEnd/>
            <a:tailEnd/>
          </a:ln>
        </p:spPr>
        <p:txBody>
          <a:bodyPr>
            <a:spAutoFit/>
          </a:bodyPr>
          <a:lstStyle/>
          <a:p>
            <a:r>
              <a:rPr lang="en-US" sz="2400" b="1">
                <a:latin typeface="Calibri" pitchFamily="34" charset="0"/>
              </a:rPr>
              <a:t>Bf</a:t>
            </a:r>
          </a:p>
        </p:txBody>
      </p:sp>
      <p:sp>
        <p:nvSpPr>
          <p:cNvPr id="22561" name="TextBox 11"/>
          <p:cNvSpPr txBox="1">
            <a:spLocks noChangeArrowheads="1"/>
          </p:cNvSpPr>
          <p:nvPr/>
        </p:nvSpPr>
        <p:spPr bwMode="auto">
          <a:xfrm>
            <a:off x="5486400" y="477838"/>
            <a:ext cx="533400" cy="457200"/>
          </a:xfrm>
          <a:prstGeom prst="rect">
            <a:avLst/>
          </a:prstGeom>
          <a:noFill/>
          <a:ln w="9525">
            <a:noFill/>
            <a:miter lim="800000"/>
            <a:headEnd/>
            <a:tailEnd/>
          </a:ln>
        </p:spPr>
        <p:txBody>
          <a:bodyPr>
            <a:spAutoFit/>
          </a:bodyPr>
          <a:lstStyle/>
          <a:p>
            <a:r>
              <a:rPr lang="en-US" sz="2400" b="1">
                <a:latin typeface="Calibri" pitchFamily="34" charset="0"/>
              </a:rPr>
              <a:t>bF</a:t>
            </a:r>
          </a:p>
        </p:txBody>
      </p:sp>
      <p:sp>
        <p:nvSpPr>
          <p:cNvPr id="22562" name="TextBox 12"/>
          <p:cNvSpPr txBox="1">
            <a:spLocks noChangeArrowheads="1"/>
          </p:cNvSpPr>
          <p:nvPr/>
        </p:nvSpPr>
        <p:spPr bwMode="auto">
          <a:xfrm>
            <a:off x="7086600" y="492125"/>
            <a:ext cx="533400" cy="457200"/>
          </a:xfrm>
          <a:prstGeom prst="rect">
            <a:avLst/>
          </a:prstGeom>
          <a:noFill/>
          <a:ln w="9525">
            <a:noFill/>
            <a:miter lim="800000"/>
            <a:headEnd/>
            <a:tailEnd/>
          </a:ln>
        </p:spPr>
        <p:txBody>
          <a:bodyPr>
            <a:spAutoFit/>
          </a:bodyPr>
          <a:lstStyle/>
          <a:p>
            <a:r>
              <a:rPr lang="en-US" sz="2400" b="1">
                <a:latin typeface="Calibri" pitchFamily="34" charset="0"/>
              </a:rPr>
              <a:t>bf</a:t>
            </a:r>
          </a:p>
        </p:txBody>
      </p:sp>
      <p:sp>
        <p:nvSpPr>
          <p:cNvPr id="22563" name="TextBox 13"/>
          <p:cNvSpPr txBox="1">
            <a:spLocks noChangeArrowheads="1"/>
          </p:cNvSpPr>
          <p:nvPr/>
        </p:nvSpPr>
        <p:spPr bwMode="auto">
          <a:xfrm>
            <a:off x="914400" y="2667000"/>
            <a:ext cx="533400" cy="457200"/>
          </a:xfrm>
          <a:prstGeom prst="rect">
            <a:avLst/>
          </a:prstGeom>
          <a:noFill/>
          <a:ln w="9525">
            <a:noFill/>
            <a:miter lim="800000"/>
            <a:headEnd/>
            <a:tailEnd/>
          </a:ln>
        </p:spPr>
        <p:txBody>
          <a:bodyPr>
            <a:spAutoFit/>
          </a:bodyPr>
          <a:lstStyle/>
          <a:p>
            <a:r>
              <a:rPr lang="en-US" sz="2400" b="1">
                <a:latin typeface="Calibri" pitchFamily="34" charset="0"/>
              </a:rPr>
              <a:t>Bf</a:t>
            </a:r>
          </a:p>
        </p:txBody>
      </p:sp>
      <p:sp>
        <p:nvSpPr>
          <p:cNvPr id="22621" name="Line 93"/>
          <p:cNvSpPr>
            <a:spLocks noChangeShapeType="1"/>
          </p:cNvSpPr>
          <p:nvPr/>
        </p:nvSpPr>
        <p:spPr bwMode="auto">
          <a:xfrm flipV="1">
            <a:off x="1143000" y="1295400"/>
            <a:ext cx="990600" cy="228600"/>
          </a:xfrm>
          <a:prstGeom prst="line">
            <a:avLst/>
          </a:prstGeom>
          <a:noFill/>
          <a:ln w="9525">
            <a:solidFill>
              <a:schemeClr val="tx1"/>
            </a:solidFill>
            <a:round/>
            <a:headEnd/>
            <a:tailEnd type="triangle" w="med" len="med"/>
          </a:ln>
        </p:spPr>
        <p:txBody>
          <a:bodyPr/>
          <a:lstStyle/>
          <a:p>
            <a:endParaRPr lang="en-US"/>
          </a:p>
        </p:txBody>
      </p:sp>
      <p:sp>
        <p:nvSpPr>
          <p:cNvPr id="22623" name="Line 95"/>
          <p:cNvSpPr>
            <a:spLocks noChangeShapeType="1"/>
          </p:cNvSpPr>
          <p:nvPr/>
        </p:nvSpPr>
        <p:spPr bwMode="auto">
          <a:xfrm>
            <a:off x="2133600" y="762000"/>
            <a:ext cx="304800" cy="381000"/>
          </a:xfrm>
          <a:prstGeom prst="line">
            <a:avLst/>
          </a:prstGeom>
          <a:noFill/>
          <a:ln w="9525">
            <a:solidFill>
              <a:schemeClr val="tx1"/>
            </a:solidFill>
            <a:round/>
            <a:headEnd/>
            <a:tailEnd type="triangle" w="med" len="med"/>
          </a:ln>
        </p:spPr>
        <p:txBody>
          <a:bodyPr/>
          <a:lstStyle/>
          <a:p>
            <a:endParaRPr lang="en-US"/>
          </a:p>
        </p:txBody>
      </p:sp>
      <p:sp>
        <p:nvSpPr>
          <p:cNvPr id="22624" name="Line 96"/>
          <p:cNvSpPr>
            <a:spLocks noChangeShapeType="1"/>
          </p:cNvSpPr>
          <p:nvPr/>
        </p:nvSpPr>
        <p:spPr bwMode="auto">
          <a:xfrm flipV="1">
            <a:off x="1295400" y="1371600"/>
            <a:ext cx="1295400" cy="381000"/>
          </a:xfrm>
          <a:prstGeom prst="line">
            <a:avLst/>
          </a:prstGeom>
          <a:noFill/>
          <a:ln w="9525">
            <a:solidFill>
              <a:schemeClr val="tx1"/>
            </a:solidFill>
            <a:round/>
            <a:headEnd/>
            <a:tailEnd type="triangle" w="med" len="med"/>
          </a:ln>
        </p:spPr>
        <p:txBody>
          <a:bodyPr/>
          <a:lstStyle/>
          <a:p>
            <a:endParaRPr lang="en-US"/>
          </a:p>
        </p:txBody>
      </p:sp>
      <p:sp>
        <p:nvSpPr>
          <p:cNvPr id="22625" name="Line 97"/>
          <p:cNvSpPr>
            <a:spLocks noChangeShapeType="1"/>
          </p:cNvSpPr>
          <p:nvPr/>
        </p:nvSpPr>
        <p:spPr bwMode="auto">
          <a:xfrm>
            <a:off x="2514600" y="685800"/>
            <a:ext cx="304800" cy="457200"/>
          </a:xfrm>
          <a:prstGeom prst="line">
            <a:avLst/>
          </a:prstGeom>
          <a:noFill/>
          <a:ln w="9525">
            <a:solidFill>
              <a:schemeClr val="tx1"/>
            </a:solidFill>
            <a:round/>
            <a:headEnd/>
            <a:tailEnd type="triangle" w="med" len="med"/>
          </a:ln>
        </p:spPr>
        <p:txBody>
          <a:bodyPr/>
          <a:lstStyle/>
          <a:p>
            <a:endParaRPr lang="en-US"/>
          </a:p>
        </p:txBody>
      </p:sp>
      <p:sp>
        <p:nvSpPr>
          <p:cNvPr id="22626" name="Line 98"/>
          <p:cNvSpPr>
            <a:spLocks noChangeShapeType="1"/>
          </p:cNvSpPr>
          <p:nvPr/>
        </p:nvSpPr>
        <p:spPr bwMode="auto">
          <a:xfrm flipV="1">
            <a:off x="1143000" y="3886200"/>
            <a:ext cx="2743200" cy="152400"/>
          </a:xfrm>
          <a:prstGeom prst="line">
            <a:avLst/>
          </a:prstGeom>
          <a:noFill/>
          <a:ln w="9525">
            <a:solidFill>
              <a:schemeClr val="tx1"/>
            </a:solidFill>
            <a:round/>
            <a:headEnd/>
            <a:tailEnd type="triangle" w="med" len="med"/>
          </a:ln>
        </p:spPr>
        <p:txBody>
          <a:bodyPr/>
          <a:lstStyle/>
          <a:p>
            <a:endParaRPr lang="en-US"/>
          </a:p>
        </p:txBody>
      </p:sp>
      <p:sp>
        <p:nvSpPr>
          <p:cNvPr id="22627" name="Line 99"/>
          <p:cNvSpPr>
            <a:spLocks noChangeShapeType="1"/>
          </p:cNvSpPr>
          <p:nvPr/>
        </p:nvSpPr>
        <p:spPr bwMode="auto">
          <a:xfrm>
            <a:off x="3581400" y="685800"/>
            <a:ext cx="228600" cy="2895600"/>
          </a:xfrm>
          <a:prstGeom prst="line">
            <a:avLst/>
          </a:prstGeom>
          <a:noFill/>
          <a:ln w="9525">
            <a:solidFill>
              <a:schemeClr val="tx1"/>
            </a:solidFill>
            <a:round/>
            <a:headEnd/>
            <a:tailEnd type="triangle" w="med" len="med"/>
          </a:ln>
        </p:spPr>
        <p:txBody>
          <a:bodyPr/>
          <a:lstStyle/>
          <a:p>
            <a:endParaRPr lang="en-US"/>
          </a:p>
        </p:txBody>
      </p:sp>
      <p:sp>
        <p:nvSpPr>
          <p:cNvPr id="22628" name="Line 100"/>
          <p:cNvSpPr>
            <a:spLocks noChangeShapeType="1"/>
          </p:cNvSpPr>
          <p:nvPr/>
        </p:nvSpPr>
        <p:spPr bwMode="auto">
          <a:xfrm flipV="1">
            <a:off x="1295400" y="3581400"/>
            <a:ext cx="2819400" cy="609600"/>
          </a:xfrm>
          <a:prstGeom prst="line">
            <a:avLst/>
          </a:prstGeom>
          <a:noFill/>
          <a:ln w="9525">
            <a:solidFill>
              <a:schemeClr val="tx1"/>
            </a:solidFill>
            <a:round/>
            <a:headEnd/>
            <a:tailEnd type="triangle" w="med" len="med"/>
          </a:ln>
        </p:spPr>
        <p:txBody>
          <a:bodyPr/>
          <a:lstStyle/>
          <a:p>
            <a:endParaRPr lang="en-US"/>
          </a:p>
        </p:txBody>
      </p:sp>
      <p:sp>
        <p:nvSpPr>
          <p:cNvPr id="22629" name="Line 101"/>
          <p:cNvSpPr>
            <a:spLocks noChangeShapeType="1"/>
          </p:cNvSpPr>
          <p:nvPr/>
        </p:nvSpPr>
        <p:spPr bwMode="auto">
          <a:xfrm>
            <a:off x="3886200" y="762000"/>
            <a:ext cx="381000" cy="28194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620"/>
                                        </p:tgtEl>
                                        <p:attrNameLst>
                                          <p:attrName>style.visibility</p:attrName>
                                        </p:attrNameLst>
                                      </p:cBhvr>
                                      <p:to>
                                        <p:strVal val="visible"/>
                                      </p:to>
                                    </p:set>
                                    <p:anim calcmode="lin" valueType="num">
                                      <p:cBhvr additive="base">
                                        <p:cTn id="7" dur="1250" fill="hold"/>
                                        <p:tgtEl>
                                          <p:spTgt spid="22620"/>
                                        </p:tgtEl>
                                        <p:attrNameLst>
                                          <p:attrName>ppt_x</p:attrName>
                                        </p:attrNameLst>
                                      </p:cBhvr>
                                      <p:tavLst>
                                        <p:tav tm="0">
                                          <p:val>
                                            <p:strVal val="#ppt_x"/>
                                          </p:val>
                                        </p:tav>
                                        <p:tav tm="100000">
                                          <p:val>
                                            <p:strVal val="#ppt_x"/>
                                          </p:val>
                                        </p:tav>
                                      </p:tavLst>
                                    </p:anim>
                                    <p:anim calcmode="lin" valueType="num">
                                      <p:cBhvr additive="base">
                                        <p:cTn id="8" dur="1250" fill="hold"/>
                                        <p:tgtEl>
                                          <p:spTgt spid="226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621"/>
                                        </p:tgtEl>
                                        <p:attrNameLst>
                                          <p:attrName>style.visibility</p:attrName>
                                        </p:attrNameLst>
                                      </p:cBhvr>
                                      <p:to>
                                        <p:strVal val="visible"/>
                                      </p:to>
                                    </p:set>
                                    <p:anim calcmode="lin" valueType="num">
                                      <p:cBhvr additive="base">
                                        <p:cTn id="13" dur="500" fill="hold"/>
                                        <p:tgtEl>
                                          <p:spTgt spid="22621"/>
                                        </p:tgtEl>
                                        <p:attrNameLst>
                                          <p:attrName>ppt_x</p:attrName>
                                        </p:attrNameLst>
                                      </p:cBhvr>
                                      <p:tavLst>
                                        <p:tav tm="0">
                                          <p:val>
                                            <p:strVal val="#ppt_x"/>
                                          </p:val>
                                        </p:tav>
                                        <p:tav tm="100000">
                                          <p:val>
                                            <p:strVal val="#ppt_x"/>
                                          </p:val>
                                        </p:tav>
                                      </p:tavLst>
                                    </p:anim>
                                    <p:anim calcmode="lin" valueType="num">
                                      <p:cBhvr additive="base">
                                        <p:cTn id="14" dur="500" fill="hold"/>
                                        <p:tgtEl>
                                          <p:spTgt spid="226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623"/>
                                        </p:tgtEl>
                                        <p:attrNameLst>
                                          <p:attrName>style.visibility</p:attrName>
                                        </p:attrNameLst>
                                      </p:cBhvr>
                                      <p:to>
                                        <p:strVal val="visible"/>
                                      </p:to>
                                    </p:set>
                                    <p:anim calcmode="lin" valueType="num">
                                      <p:cBhvr additive="base">
                                        <p:cTn id="19" dur="500" fill="hold"/>
                                        <p:tgtEl>
                                          <p:spTgt spid="22623"/>
                                        </p:tgtEl>
                                        <p:attrNameLst>
                                          <p:attrName>ppt_x</p:attrName>
                                        </p:attrNameLst>
                                      </p:cBhvr>
                                      <p:tavLst>
                                        <p:tav tm="0">
                                          <p:val>
                                            <p:strVal val="#ppt_x"/>
                                          </p:val>
                                        </p:tav>
                                        <p:tav tm="100000">
                                          <p:val>
                                            <p:strVal val="#ppt_x"/>
                                          </p:val>
                                        </p:tav>
                                      </p:tavLst>
                                    </p:anim>
                                    <p:anim calcmode="lin" valueType="num">
                                      <p:cBhvr additive="base">
                                        <p:cTn id="20" dur="500" fill="hold"/>
                                        <p:tgtEl>
                                          <p:spTgt spid="2262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624"/>
                                        </p:tgtEl>
                                        <p:attrNameLst>
                                          <p:attrName>style.visibility</p:attrName>
                                        </p:attrNameLst>
                                      </p:cBhvr>
                                      <p:to>
                                        <p:strVal val="visible"/>
                                      </p:to>
                                    </p:set>
                                    <p:anim calcmode="lin" valueType="num">
                                      <p:cBhvr additive="base">
                                        <p:cTn id="25" dur="500" fill="hold"/>
                                        <p:tgtEl>
                                          <p:spTgt spid="22624"/>
                                        </p:tgtEl>
                                        <p:attrNameLst>
                                          <p:attrName>ppt_x</p:attrName>
                                        </p:attrNameLst>
                                      </p:cBhvr>
                                      <p:tavLst>
                                        <p:tav tm="0">
                                          <p:val>
                                            <p:strVal val="#ppt_x"/>
                                          </p:val>
                                        </p:tav>
                                        <p:tav tm="100000">
                                          <p:val>
                                            <p:strVal val="#ppt_x"/>
                                          </p:val>
                                        </p:tav>
                                      </p:tavLst>
                                    </p:anim>
                                    <p:anim calcmode="lin" valueType="num">
                                      <p:cBhvr additive="base">
                                        <p:cTn id="26" dur="500" fill="hold"/>
                                        <p:tgtEl>
                                          <p:spTgt spid="2262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625"/>
                                        </p:tgtEl>
                                        <p:attrNameLst>
                                          <p:attrName>style.visibility</p:attrName>
                                        </p:attrNameLst>
                                      </p:cBhvr>
                                      <p:to>
                                        <p:strVal val="visible"/>
                                      </p:to>
                                    </p:set>
                                    <p:anim calcmode="lin" valueType="num">
                                      <p:cBhvr additive="base">
                                        <p:cTn id="31" dur="500" fill="hold"/>
                                        <p:tgtEl>
                                          <p:spTgt spid="22625"/>
                                        </p:tgtEl>
                                        <p:attrNameLst>
                                          <p:attrName>ppt_x</p:attrName>
                                        </p:attrNameLst>
                                      </p:cBhvr>
                                      <p:tavLst>
                                        <p:tav tm="0">
                                          <p:val>
                                            <p:strVal val="#ppt_x"/>
                                          </p:val>
                                        </p:tav>
                                        <p:tav tm="100000">
                                          <p:val>
                                            <p:strVal val="#ppt_x"/>
                                          </p:val>
                                        </p:tav>
                                      </p:tavLst>
                                    </p:anim>
                                    <p:anim calcmode="lin" valueType="num">
                                      <p:cBhvr additive="base">
                                        <p:cTn id="32" dur="500" fill="hold"/>
                                        <p:tgtEl>
                                          <p:spTgt spid="2262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2626"/>
                                        </p:tgtEl>
                                        <p:attrNameLst>
                                          <p:attrName>style.visibility</p:attrName>
                                        </p:attrNameLst>
                                      </p:cBhvr>
                                      <p:to>
                                        <p:strVal val="visible"/>
                                      </p:to>
                                    </p:set>
                                    <p:anim calcmode="lin" valueType="num">
                                      <p:cBhvr additive="base">
                                        <p:cTn id="37" dur="500" fill="hold"/>
                                        <p:tgtEl>
                                          <p:spTgt spid="22626"/>
                                        </p:tgtEl>
                                        <p:attrNameLst>
                                          <p:attrName>ppt_x</p:attrName>
                                        </p:attrNameLst>
                                      </p:cBhvr>
                                      <p:tavLst>
                                        <p:tav tm="0">
                                          <p:val>
                                            <p:strVal val="#ppt_x"/>
                                          </p:val>
                                        </p:tav>
                                        <p:tav tm="100000">
                                          <p:val>
                                            <p:strVal val="#ppt_x"/>
                                          </p:val>
                                        </p:tav>
                                      </p:tavLst>
                                    </p:anim>
                                    <p:anim calcmode="lin" valueType="num">
                                      <p:cBhvr additive="base">
                                        <p:cTn id="38" dur="500" fill="hold"/>
                                        <p:tgtEl>
                                          <p:spTgt spid="2262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2627"/>
                                        </p:tgtEl>
                                        <p:attrNameLst>
                                          <p:attrName>style.visibility</p:attrName>
                                        </p:attrNameLst>
                                      </p:cBhvr>
                                      <p:to>
                                        <p:strVal val="visible"/>
                                      </p:to>
                                    </p:set>
                                    <p:anim calcmode="lin" valueType="num">
                                      <p:cBhvr additive="base">
                                        <p:cTn id="43" dur="500" fill="hold"/>
                                        <p:tgtEl>
                                          <p:spTgt spid="22627"/>
                                        </p:tgtEl>
                                        <p:attrNameLst>
                                          <p:attrName>ppt_x</p:attrName>
                                        </p:attrNameLst>
                                      </p:cBhvr>
                                      <p:tavLst>
                                        <p:tav tm="0">
                                          <p:val>
                                            <p:strVal val="#ppt_x"/>
                                          </p:val>
                                        </p:tav>
                                        <p:tav tm="100000">
                                          <p:val>
                                            <p:strVal val="#ppt_x"/>
                                          </p:val>
                                        </p:tav>
                                      </p:tavLst>
                                    </p:anim>
                                    <p:anim calcmode="lin" valueType="num">
                                      <p:cBhvr additive="base">
                                        <p:cTn id="44" dur="500" fill="hold"/>
                                        <p:tgtEl>
                                          <p:spTgt spid="2262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2628"/>
                                        </p:tgtEl>
                                        <p:attrNameLst>
                                          <p:attrName>style.visibility</p:attrName>
                                        </p:attrNameLst>
                                      </p:cBhvr>
                                      <p:to>
                                        <p:strVal val="visible"/>
                                      </p:to>
                                    </p:set>
                                    <p:anim calcmode="lin" valueType="num">
                                      <p:cBhvr additive="base">
                                        <p:cTn id="49" dur="500" fill="hold"/>
                                        <p:tgtEl>
                                          <p:spTgt spid="22628"/>
                                        </p:tgtEl>
                                        <p:attrNameLst>
                                          <p:attrName>ppt_x</p:attrName>
                                        </p:attrNameLst>
                                      </p:cBhvr>
                                      <p:tavLst>
                                        <p:tav tm="0">
                                          <p:val>
                                            <p:strVal val="#ppt_x"/>
                                          </p:val>
                                        </p:tav>
                                        <p:tav tm="100000">
                                          <p:val>
                                            <p:strVal val="#ppt_x"/>
                                          </p:val>
                                        </p:tav>
                                      </p:tavLst>
                                    </p:anim>
                                    <p:anim calcmode="lin" valueType="num">
                                      <p:cBhvr additive="base">
                                        <p:cTn id="50" dur="500" fill="hold"/>
                                        <p:tgtEl>
                                          <p:spTgt spid="2262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2629"/>
                                        </p:tgtEl>
                                        <p:attrNameLst>
                                          <p:attrName>style.visibility</p:attrName>
                                        </p:attrNameLst>
                                      </p:cBhvr>
                                      <p:to>
                                        <p:strVal val="visible"/>
                                      </p:to>
                                    </p:set>
                                    <p:anim calcmode="lin" valueType="num">
                                      <p:cBhvr additive="base">
                                        <p:cTn id="55" dur="500" fill="hold"/>
                                        <p:tgtEl>
                                          <p:spTgt spid="22629"/>
                                        </p:tgtEl>
                                        <p:attrNameLst>
                                          <p:attrName>ppt_x</p:attrName>
                                        </p:attrNameLst>
                                      </p:cBhvr>
                                      <p:tavLst>
                                        <p:tav tm="0">
                                          <p:val>
                                            <p:strVal val="#ppt_x"/>
                                          </p:val>
                                        </p:tav>
                                        <p:tav tm="100000">
                                          <p:val>
                                            <p:strVal val="#ppt_x"/>
                                          </p:val>
                                        </p:tav>
                                      </p:tavLst>
                                    </p:anim>
                                    <p:anim calcmode="lin" valueType="num">
                                      <p:cBhvr additive="base">
                                        <p:cTn id="56" dur="500" fill="hold"/>
                                        <p:tgtEl>
                                          <p:spTgt spid="226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21" grpId="0" animBg="1"/>
      <p:bldP spid="22623" grpId="0" animBg="1"/>
      <p:bldP spid="22624" grpId="0" animBg="1"/>
      <p:bldP spid="22625" grpId="0" animBg="1"/>
      <p:bldP spid="22626" grpId="0" animBg="1"/>
      <p:bldP spid="22627" grpId="0" animBg="1"/>
      <p:bldP spid="22628" grpId="0" animBg="1"/>
      <p:bldP spid="2262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TotalTime>
  <Words>421</Words>
  <Application>Microsoft Office PowerPoint</Application>
  <PresentationFormat>On-screen Show (4:3)</PresentationFormat>
  <Paragraphs>100</Paragraphs>
  <Slides>11</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11</vt:i4>
      </vt:variant>
    </vt:vector>
  </HeadingPairs>
  <TitlesOfParts>
    <vt:vector size="15" baseType="lpstr">
      <vt:lpstr>Arial</vt:lpstr>
      <vt:lpstr>Calibri</vt:lpstr>
      <vt:lpstr>Verdana</vt:lpstr>
      <vt:lpstr>Office Theme</vt:lpstr>
      <vt:lpstr>How to do a Dihybrid Cross using a Punnett Square </vt:lpstr>
      <vt:lpstr>Here is a squirrelgur.  The male is homozygous dominant for black stripes and small fangs.   The female is homozygous recessive and has pink stripes and large fangs.</vt:lpstr>
      <vt:lpstr>What letters would you use for the alleles?</vt:lpstr>
      <vt:lpstr>Set up the alleles</vt:lpstr>
      <vt:lpstr>Here is the Punnett Square for the cross of the homozygous parents</vt:lpstr>
      <vt:lpstr>What would happen if we crossed two of the hybrids together?  Set up your alleles (use the foil method). And then fill in your Punnett square.  Please give the # of each type of offspring produced</vt:lpstr>
      <vt:lpstr>The Foil Method</vt:lpstr>
      <vt:lpstr>Slide 8</vt:lpstr>
      <vt:lpstr>Slide 9</vt:lpstr>
      <vt:lpstr>Results of the cross:</vt:lpstr>
      <vt:lpstr>Slide 11</vt:lpstr>
    </vt:vector>
  </TitlesOfParts>
  <Company>SLCUSD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do a Dihybrid Cross using a Punnett Square </dc:title>
  <dc:creator>Steve Cossey</dc:creator>
  <cp:lastModifiedBy>SCossey</cp:lastModifiedBy>
  <cp:revision>28</cp:revision>
  <dcterms:created xsi:type="dcterms:W3CDTF">2012-01-23T22:54:00Z</dcterms:created>
  <dcterms:modified xsi:type="dcterms:W3CDTF">2012-01-25T00:23:35Z</dcterms:modified>
</cp:coreProperties>
</file>