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9" r:id="rId10"/>
    <p:sldId id="267" r:id="rId11"/>
    <p:sldId id="270" r:id="rId12"/>
    <p:sldId id="271" r:id="rId13"/>
    <p:sldId id="272" r:id="rId14"/>
    <p:sldId id="275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A40EB0-4A3D-408C-B863-20229A971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C3F6D-03C8-4B88-BA09-0A4A8EC61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FFB88B-11CF-459C-8127-09BAADC72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3E084-D32E-495D-BE7A-CB338930B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6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3A4436-A5E1-4D6F-9318-DCDE1D906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AE1EB7-D06C-45F1-8198-8C1F0CB69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D49CDF-F8D6-41F8-A623-DEF16F172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20817-2939-4D33-A33E-FEF233A1B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39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54AA6B-7399-4FA9-A22D-314035D19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5BBC81-5DE2-4BD0-976E-E2AFAE83C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371BF1-8057-4864-A121-B77E1D7F5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37EB1-C079-4DBC-85B2-581FA29CC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612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6DE1FE-99E7-4B27-9E05-9BF2EF086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51144F-FEF2-4369-9B4A-A83C547F2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E7E2C-E4F6-465D-8093-60D7567AE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203C1-19C3-4446-9E41-267310597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78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C200854-52E9-4875-91FD-41D3ACA8E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8040ED7-886F-4321-8AA0-96086DC14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566255A-F332-4C9B-B2D0-B11513DC3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04E5E-6889-465E-BC55-638CB4798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89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1B1367-4D4D-42D5-8CF8-425A14B4C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7067E6-44D0-48EC-82F8-F02F2A7866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EC901-2779-414E-8ABF-26C885DE0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37990-9CF1-475A-88E4-B6A613E69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11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D8B83-4BFA-4A91-95F1-89C943BF8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E9218-12D6-4A89-A99D-47B5D98ED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DDA447-0E26-4EF7-82D8-7EED2E27F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32F83-AAB2-481D-86EB-EEEC62085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8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F0251A-7544-4319-B5DF-1A4060A90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AE6127-B9E6-42AD-BC03-D21DD009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B54988-8CC4-4099-9ABD-BAA028D9E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FC39-2EBB-4829-94E5-52A117822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2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547D07-65A1-44C0-91A4-5E50A5E8A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7D5FE5-7881-40AD-98F8-C9180D98A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82FEAA-F7DC-4516-837C-747148EB0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2EC92-3E9D-4419-ACC2-F69A7FAAC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39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558E8E-27FA-471E-8715-D1CBFAAFC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72A6B8-F936-428F-B972-1B23B3700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6465BA-235A-49D6-8D7D-C43B260FA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31523-EA7D-4510-85A7-4092AE165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32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155498-CCE4-426F-B947-C4B6EFEC2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CBBDF4-421B-4390-AA2C-A01A9F119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4C40B4-6BCC-4C11-A204-F33057E24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39239-E111-40CB-A76F-CDAA33ED3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50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24039F-32D1-4855-B08D-19FBB290C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1F9763-3C0C-4A87-82B0-8248CC847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C2BCC-A1F5-42AD-9DDD-6AC79F7D6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D880-16E3-4370-BBCF-6A3C0EFF7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55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ABCBF-20EF-4BCD-A8F3-C240EA442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092F36-F177-4D7B-AC2A-F5C706FDC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C37A7-6ED9-4659-9EE3-0B1542EB2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C3BB4-1EC4-405D-A341-1EEEAAD52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04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1A8638-06C0-4536-97AF-D8BCC9E32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94F92D-8508-449C-A450-653B9439A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46F2D6-8095-4433-BE00-73FD41C8D6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E034F5-8961-4E17-B54F-9DE8CB944B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216F5E-6E78-4031-A4A0-B44227545E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4BA2FC-E2B1-46FB-8A35-04BC69D864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60A23A-F66D-4606-A660-6158BF8167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MATTER, ENERGY, </a:t>
            </a:r>
            <a:r>
              <a:rPr lang="en-US" altLang="en-US" dirty="0"/>
              <a:t>&amp; LIFE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0B64200-12B4-4B7A-814D-B2F69063F8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Energy flow &amp; Nutrient cycles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45E04D19-D13F-42CC-BEC4-14A5224C0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can we show this transfer of energy?  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099BFFEE-D1CC-4619-A0BA-AD114724AC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Food chains</a:t>
            </a:r>
            <a:r>
              <a:rPr lang="en-US" altLang="en-US" sz="2400"/>
              <a:t> show one possible relationship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Food Webs</a:t>
            </a:r>
            <a:r>
              <a:rPr lang="en-US" altLang="en-US" sz="2400"/>
              <a:t> more complex- show all feeding relationships in ecosystem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Length can indicate health, harshness of ecosystem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Ex:  arctic food webs smaller than tropical food webs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Diversity=stability</a:t>
            </a:r>
          </a:p>
        </p:txBody>
      </p:sp>
      <p:pic>
        <p:nvPicPr>
          <p:cNvPr id="11268" name="Picture 8" descr="foodweb1">
            <a:extLst>
              <a:ext uri="{FF2B5EF4-FFF2-40B4-BE49-F238E27FC236}">
                <a16:creationId xmlns:a16="http://schemas.microsoft.com/office/drawing/2014/main" id="{567355F3-699C-4BEF-84B2-0DDC4B2F98B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0" y="1600200"/>
            <a:ext cx="3111500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F044B156-5C68-472E-8AE1-F352508D0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can we show this transfer of energy?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C0DF0DA9-0613-450B-A3B1-35C47F8304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u="sng"/>
              <a:t>Pyramid of Numbers-</a:t>
            </a:r>
            <a:r>
              <a:rPr lang="en-US" altLang="en-US" sz="2800"/>
              <a:t> shows actual numbers of organisms at each level</a:t>
            </a:r>
          </a:p>
        </p:txBody>
      </p:sp>
      <p:pic>
        <p:nvPicPr>
          <p:cNvPr id="12292" name="Picture 11" descr="fig4">
            <a:extLst>
              <a:ext uri="{FF2B5EF4-FFF2-40B4-BE49-F238E27FC236}">
                <a16:creationId xmlns:a16="http://schemas.microsoft.com/office/drawing/2014/main" id="{D0161AAD-959B-4C95-891E-75CF93C92E0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055813"/>
            <a:ext cx="4953000" cy="36131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E9123578-390E-43C2-AC3A-B3EF71EEF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can we show this energy transfer?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810C5A85-E5C5-4E63-B133-253410D497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u="sng"/>
              <a:t>Pyramid of Biomass-</a:t>
            </a:r>
            <a:r>
              <a:rPr lang="en-US" altLang="en-US" sz="2800"/>
              <a:t> shows mass of available nutrients at each level</a:t>
            </a:r>
          </a:p>
        </p:txBody>
      </p:sp>
      <p:pic>
        <p:nvPicPr>
          <p:cNvPr id="13316" name="Picture 8" descr="biomass_pyramid">
            <a:extLst>
              <a:ext uri="{FF2B5EF4-FFF2-40B4-BE49-F238E27FC236}">
                <a16:creationId xmlns:a16="http://schemas.microsoft.com/office/drawing/2014/main" id="{C0B59F07-C9DE-4B2E-BE98-48510AA44A7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3451225"/>
            <a:ext cx="7086600" cy="34067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22576BC-A75A-4E27-8F0D-AB9CC0759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happens to the energy at each level?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5F36DA8C-5EBF-4099-8A39-4BABCF51EB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Energy decreases at each level (2</a:t>
            </a:r>
            <a:r>
              <a:rPr lang="en-US" altLang="en-US" sz="2000" baseline="30000"/>
              <a:t>nd</a:t>
            </a:r>
            <a:r>
              <a:rPr lang="en-US" altLang="en-US" sz="2000"/>
              <a:t> law of thermodynamics)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Where does it go?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Used in organisms own daily life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Lost as heat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Lost as feces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90% used- 10% stored in organism and passed to next level when organism gets eaten- “ECOLOGICAL RULE OF THUMB”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As a result, less energy = fewer organisms at top of food chain.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This is why there are not 6, 7, 8</a:t>
            </a:r>
            <a:r>
              <a:rPr lang="en-US" altLang="en-US" sz="2000" baseline="30000"/>
              <a:t>th</a:t>
            </a:r>
            <a:r>
              <a:rPr lang="en-US" altLang="en-US" sz="2000"/>
              <a:t> level consumers.</a:t>
            </a:r>
          </a:p>
        </p:txBody>
      </p:sp>
      <p:pic>
        <p:nvPicPr>
          <p:cNvPr id="14340" name="Picture 7" descr="dec-py">
            <a:extLst>
              <a:ext uri="{FF2B5EF4-FFF2-40B4-BE49-F238E27FC236}">
                <a16:creationId xmlns:a16="http://schemas.microsoft.com/office/drawing/2014/main" id="{18254024-BD21-4003-B5AC-788396A2A1D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5038" y="1600200"/>
            <a:ext cx="3843337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A271EFDD-9708-49D6-84DC-7893294BC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So….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C6D0C67D-AAEA-42F6-8D89-D822BE6F87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Energy is NOT recycled in an ecosystem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BUT…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Matter is… which leads us to the biogeochemical cycles!</a:t>
            </a:r>
          </a:p>
        </p:txBody>
      </p:sp>
      <p:pic>
        <p:nvPicPr>
          <p:cNvPr id="15364" name="Picture 8" descr="biogen">
            <a:extLst>
              <a:ext uri="{FF2B5EF4-FFF2-40B4-BE49-F238E27FC236}">
                <a16:creationId xmlns:a16="http://schemas.microsoft.com/office/drawing/2014/main" id="{9F360F62-3053-4264-B134-0ED87DD7A4A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887538"/>
            <a:ext cx="5410200" cy="36417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A333D53-8529-45E5-8B8E-420AFBA6B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Hydrologic Cycle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F1BA31FC-6809-406E-BD4A-243BEDF6FC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Importance- need water for chemical reactions in body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Water gets into air thru…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Evaporation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Transpiration from plants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Cellular respiration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Condensation- clouds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Precipitation- rain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Back through organisms where used in chemical reactions inside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Runoff- into surface water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Infiltration- thru soil into groundwater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pic>
        <p:nvPicPr>
          <p:cNvPr id="16388" name="Picture 7" descr="Hydrologic-Cycle">
            <a:extLst>
              <a:ext uri="{FF2B5EF4-FFF2-40B4-BE49-F238E27FC236}">
                <a16:creationId xmlns:a16="http://schemas.microsoft.com/office/drawing/2014/main" id="{94111319-F2CE-48C5-A954-AFB7F632130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078038"/>
            <a:ext cx="4724400" cy="340518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D5A6A985-072F-47D4-8D2C-2FBE86DCB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Carbon Cycle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1FABDE44-53B7-4359-A6C3-C03C3CB24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Importance- makes up all organic molecules &amp; stores energy in its bonds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Plants take CO</a:t>
            </a:r>
            <a:r>
              <a:rPr lang="en-US" altLang="en-US" sz="2000" baseline="-25000"/>
              <a:t>2 </a:t>
            </a:r>
            <a:r>
              <a:rPr lang="en-US" altLang="en-US" sz="2000"/>
              <a:t>out of air thru photosynthesis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Animals eat plants get Carbon in sugars.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Animals die/defecate and decomposers return carbon to soil or air.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Large masses of trees and the oceans are </a:t>
            </a:r>
            <a:r>
              <a:rPr lang="en-US" altLang="en-US" sz="2000" b="1"/>
              <a:t>carbon sinks</a:t>
            </a:r>
            <a:r>
              <a:rPr lang="en-US" altLang="en-US" sz="2000"/>
              <a:t>- they take CO</a:t>
            </a:r>
            <a:r>
              <a:rPr lang="en-US" altLang="en-US" sz="2000" baseline="-25000"/>
              <a:t>2</a:t>
            </a:r>
            <a:r>
              <a:rPr lang="en-US" altLang="en-US" sz="2000"/>
              <a:t> out of air.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Humans alter carbon cycle by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Combustion of fossil fuels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Massive deforestation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Pollution in ocean decreases algae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These lead to extra carbon in air which leads to global warming.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Global carbon cycle">
            <a:extLst>
              <a:ext uri="{FF2B5EF4-FFF2-40B4-BE49-F238E27FC236}">
                <a16:creationId xmlns:a16="http://schemas.microsoft.com/office/drawing/2014/main" id="{92794597-1C8F-4B2B-B0D3-B55C7C25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391400" cy="628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8">
            <a:extLst>
              <a:ext uri="{FF2B5EF4-FFF2-40B4-BE49-F238E27FC236}">
                <a16:creationId xmlns:a16="http://schemas.microsoft.com/office/drawing/2014/main" id="{55A98F78-E989-4769-BA46-067B92CD9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28600"/>
            <a:ext cx="19050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GtC- gigatons of carbon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Notice how all natural parts of cycle are equal “give” &amp; “take”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When fossil fuels are burned- only given to atmosphere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5F9DCA68-64D8-4CCF-AD99-8494B3D09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Nitrogen Cycle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1A3D796D-F715-4764-8A65-95C990ED1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Importance- Nitrogen needed to build proteins &amp; DNA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N</a:t>
            </a:r>
            <a:r>
              <a:rPr lang="en-US" altLang="en-US" sz="1800" baseline="-25000"/>
              <a:t>2</a:t>
            </a:r>
            <a:r>
              <a:rPr lang="en-US" altLang="en-US" sz="1800"/>
              <a:t> is most abundant atmospheric gas (78%)- but can’t be taken in by organisms.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Some nitrogen is added to soil during lightning storms.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Nitrogen fixing bacteria (on roots of legumes) remove N</a:t>
            </a:r>
            <a:r>
              <a:rPr lang="en-US" altLang="en-US" sz="1800" baseline="-25000"/>
              <a:t>2</a:t>
            </a:r>
            <a:r>
              <a:rPr lang="en-US" altLang="en-US" sz="1800"/>
              <a:t> from air and “fix” it into usable form for plants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Ammonification- nitrogen fixing bacterial pull N</a:t>
            </a:r>
            <a:r>
              <a:rPr lang="en-US" altLang="en-US" sz="1600" baseline="-25000"/>
              <a:t>2</a:t>
            </a:r>
            <a:r>
              <a:rPr lang="en-US" altLang="en-US" sz="1600"/>
              <a:t> out of air and bond H to make ammonia (NH</a:t>
            </a:r>
            <a:r>
              <a:rPr lang="en-US" altLang="en-US" sz="1600" baseline="-25000"/>
              <a:t>3</a:t>
            </a:r>
            <a:r>
              <a:rPr lang="en-US" altLang="en-US" sz="16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Nitrification- bacteria turn ammonia into nitrites (NO</a:t>
            </a:r>
            <a:r>
              <a:rPr lang="en-US" altLang="en-US" sz="1600" baseline="-25000"/>
              <a:t>2</a:t>
            </a:r>
            <a:r>
              <a:rPr lang="en-US" altLang="en-US" sz="16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Nitrification- other bacteria turn NO</a:t>
            </a:r>
            <a:r>
              <a:rPr lang="en-US" altLang="en-US" sz="1600" baseline="-25000"/>
              <a:t>2</a:t>
            </a:r>
            <a:r>
              <a:rPr lang="en-US" altLang="en-US" sz="1600"/>
              <a:t> to nitrate (NO</a:t>
            </a:r>
            <a:r>
              <a:rPr lang="en-US" altLang="en-US" sz="1600" baseline="-25000"/>
              <a:t>3</a:t>
            </a:r>
            <a:r>
              <a:rPr lang="en-US" altLang="en-US" sz="16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Assimilation- plants absorb NO</a:t>
            </a:r>
            <a:r>
              <a:rPr lang="en-US" altLang="en-US" sz="1600" baseline="-25000"/>
              <a:t>3</a:t>
            </a:r>
            <a:r>
              <a:rPr lang="en-US" altLang="en-US" sz="1600"/>
              <a:t> and incorporate into tissues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Animals eat plants and get N in their bodies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Animal dies/defecates, decomposers return N to soil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Other decomposers return N to air- Denitrification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Humans have altered by using synthetic fertilizers, cultivating nitrogen-fixing crops (legumes), and burning fossil fuels, overloading nitrogen in soil.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Causes eutrophication, loss of other soil nutrients, increase in greenhouse gas, NO</a:t>
            </a:r>
            <a:r>
              <a:rPr lang="en-US" altLang="en-US" sz="1800" baseline="-25000"/>
              <a:t>x</a:t>
            </a:r>
            <a:r>
              <a:rPr lang="en-US" altLang="en-US" sz="1800"/>
              <a:t>, and some acid rain.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Nitrogen_Cycle">
            <a:extLst>
              <a:ext uri="{FF2B5EF4-FFF2-40B4-BE49-F238E27FC236}">
                <a16:creationId xmlns:a16="http://schemas.microsoft.com/office/drawing/2014/main" id="{C634253D-0C75-44C9-BEA7-DD7BFA821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3575"/>
            <a:ext cx="8610600" cy="558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4C246D3F-126B-44BA-B8E6-404E35688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matter?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93D77F68-5841-4421-8ED5-1398E08036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Matter- materials of which things are made</a:t>
            </a:r>
          </a:p>
          <a:p>
            <a:pPr eaLnBrk="1" hangingPunct="1"/>
            <a:r>
              <a:rPr lang="en-US" altLang="en-US" sz="2400"/>
              <a:t>Can be solid, liquid, or gas</a:t>
            </a:r>
          </a:p>
          <a:p>
            <a:pPr eaLnBrk="1" hangingPunct="1"/>
            <a:r>
              <a:rPr lang="en-US" altLang="en-US" sz="2400" u="sng"/>
              <a:t>Law of Conservation of Matter-</a:t>
            </a:r>
            <a:r>
              <a:rPr lang="en-US" altLang="en-US" sz="2400"/>
              <a:t> matter cannot be created nor destroyed- recycled or transformed</a:t>
            </a:r>
          </a:p>
          <a:p>
            <a:pPr eaLnBrk="1" hangingPunct="1"/>
            <a:r>
              <a:rPr lang="en-US" altLang="en-US" sz="2400"/>
              <a:t>All life is made of matter</a:t>
            </a:r>
          </a:p>
        </p:txBody>
      </p:sp>
      <p:pic>
        <p:nvPicPr>
          <p:cNvPr id="3076" name="Picture 8" descr="Lavoisier">
            <a:extLst>
              <a:ext uri="{FF2B5EF4-FFF2-40B4-BE49-F238E27FC236}">
                <a16:creationId xmlns:a16="http://schemas.microsoft.com/office/drawing/2014/main" id="{E3DFD79A-C2EA-4950-A442-4C44DC6EAAE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0" y="1447800"/>
            <a:ext cx="3584575" cy="42672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37B8038-AB77-4693-868D-1A6E0C29E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Phosphorus Cycle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7569A76-E276-48E6-9079-53F629333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Important- main component in ATP</a:t>
            </a:r>
          </a:p>
          <a:p>
            <a:pPr eaLnBrk="1" hangingPunct="1"/>
            <a:r>
              <a:rPr lang="en-US" altLang="en-US"/>
              <a:t>P is stored in rocks &amp; minerals</a:t>
            </a:r>
          </a:p>
          <a:p>
            <a:pPr eaLnBrk="1" hangingPunct="1"/>
            <a:r>
              <a:rPr lang="en-US" altLang="en-US"/>
              <a:t>Weathering releases P to soil or water</a:t>
            </a:r>
          </a:p>
          <a:p>
            <a:pPr eaLnBrk="1" hangingPunct="1"/>
            <a:r>
              <a:rPr lang="en-US" altLang="en-US"/>
              <a:t>Plants absorb, animals eat plants, die/defecate &amp; decomposers return P to soil/water</a:t>
            </a:r>
          </a:p>
          <a:p>
            <a:pPr eaLnBrk="1" hangingPunct="1"/>
            <a:r>
              <a:rPr lang="en-US" altLang="en-US"/>
              <a:t>Humans alter by mining phosphorus for fertilizer.  Runoff can cause eutrophication.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hosphorus">
            <a:extLst>
              <a:ext uri="{FF2B5EF4-FFF2-40B4-BE49-F238E27FC236}">
                <a16:creationId xmlns:a16="http://schemas.microsoft.com/office/drawing/2014/main" id="{A97ADCD0-63FB-4F42-81DE-658428540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5250"/>
            <a:ext cx="7543800" cy="673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5424F4B-3998-4B53-BCD8-27F9D682E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Sulfur Cycle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FAD95A4-70A0-4CD5-A724-F1796BCC6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Importance- component of protein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Studied to determine acidity of water/soil, can also cause climate change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Stored in rocks &amp;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Weathering, underwater sea vents, &amp; volcanic eruptions, &amp; bacteria releases compounds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Plants take in S, animals eat plants, die/defecate, decomposers return to soil.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Humans alter when burning fossil fuels that contain sulfur- creates acid rain, absorbs UV radiation, creates clouds, cools cities.  Maybe offsets some of rising CO</a:t>
            </a:r>
            <a:r>
              <a:rPr lang="en-US" altLang="en-US" sz="2400" baseline="-25000"/>
              <a:t>2</a:t>
            </a:r>
            <a:r>
              <a:rPr lang="en-US" altLang="en-US" sz="2400"/>
              <a:t> levels?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SulfurCycle">
            <a:extLst>
              <a:ext uri="{FF2B5EF4-FFF2-40B4-BE49-F238E27FC236}">
                <a16:creationId xmlns:a16="http://schemas.microsoft.com/office/drawing/2014/main" id="{6BE0FA03-0755-4D97-8CF3-0444AD38B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28688"/>
            <a:ext cx="66675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55EAA6C1-F57B-4661-B2DD-3FF8CFE78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energy?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6CB34BFC-C555-498B-8040-88EC1F9E5C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Provides the force to hold matter together, tear it apart, &amp; move from one place to another.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Kinetic energy-</a:t>
            </a:r>
            <a:r>
              <a:rPr lang="en-US" altLang="en-US" sz="2400"/>
              <a:t> energy in moving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Potential energy-</a:t>
            </a:r>
            <a:r>
              <a:rPr lang="en-US" altLang="en-US" sz="2400"/>
              <a:t> stored energy; latent &amp; ready for use.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Chemical energy-</a:t>
            </a:r>
            <a:r>
              <a:rPr lang="en-US" altLang="en-US" sz="2400"/>
              <a:t> energy stored in food or carbon compounds</a:t>
            </a:r>
          </a:p>
        </p:txBody>
      </p:sp>
      <p:pic>
        <p:nvPicPr>
          <p:cNvPr id="4100" name="Picture 11" descr="elevatedram">
            <a:extLst>
              <a:ext uri="{FF2B5EF4-FFF2-40B4-BE49-F238E27FC236}">
                <a16:creationId xmlns:a16="http://schemas.microsoft.com/office/drawing/2014/main" id="{F4808D56-C3E2-4E22-A1D5-617D132C543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6625" y="1371600"/>
            <a:ext cx="3992563" cy="4800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57A28D19-427B-4516-813D-3D21D0FCE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difference between high quality energy and low quality energy?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A8C23360-C4DE-4B4A-8190-8A52D5F29B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High quality-</a:t>
            </a:r>
            <a:r>
              <a:rPr lang="en-US" altLang="en-US" sz="2800"/>
              <a:t> intense, concentrated, &amp; high in 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Ex:  energy in fossil fuels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Low quality-</a:t>
            </a:r>
            <a:r>
              <a:rPr lang="en-US" altLang="en-US" sz="2800"/>
              <a:t> diffused, dispersed, low in 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Ex:  low heat energy of ocean is huge but hard to capture &amp; use</a:t>
            </a:r>
          </a:p>
        </p:txBody>
      </p:sp>
      <p:pic>
        <p:nvPicPr>
          <p:cNvPr id="5124" name="Picture 8" descr="ocean">
            <a:extLst>
              <a:ext uri="{FF2B5EF4-FFF2-40B4-BE49-F238E27FC236}">
                <a16:creationId xmlns:a16="http://schemas.microsoft.com/office/drawing/2014/main" id="{6A353F72-E9AE-41C8-A770-8DDBE1179B0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343400"/>
            <a:ext cx="3279775" cy="2185988"/>
          </a:xfrm>
        </p:spPr>
      </p:pic>
      <p:pic>
        <p:nvPicPr>
          <p:cNvPr id="5125" name="Picture 10" descr="gusher3">
            <a:extLst>
              <a:ext uri="{FF2B5EF4-FFF2-40B4-BE49-F238E27FC236}">
                <a16:creationId xmlns:a16="http://schemas.microsoft.com/office/drawing/2014/main" id="{56EB0C69-A5D0-4155-9EBC-C6B21259E65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828800"/>
            <a:ext cx="2581275" cy="21875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86D61FB8-6BAF-4916-8211-1C9ACCF55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is energy transfer related to Thermodynamics?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836A5787-E4EE-46DD-9D81-E68E670299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1</a:t>
            </a:r>
            <a:r>
              <a:rPr lang="en-US" altLang="en-US" sz="2400" u="sng" baseline="30000"/>
              <a:t>st</a:t>
            </a:r>
            <a:r>
              <a:rPr lang="en-US" altLang="en-US" sz="2400" u="sng"/>
              <a:t> law of thermodynamics</a:t>
            </a:r>
            <a:r>
              <a:rPr lang="en-US" altLang="en-US" sz="2400"/>
              <a:t>:  energy is conserved, neither created nor destroyed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2</a:t>
            </a:r>
            <a:r>
              <a:rPr lang="en-US" altLang="en-US" sz="2400" u="sng" baseline="30000"/>
              <a:t>nd</a:t>
            </a:r>
            <a:r>
              <a:rPr lang="en-US" altLang="en-US" sz="2400" u="sng"/>
              <a:t> law of thermodynamics</a:t>
            </a:r>
            <a:r>
              <a:rPr lang="en-US" altLang="en-US" sz="2400"/>
              <a:t>: entropy (disorder) increases in all natural systems; less energy is available to do work; it has not been destroyed, only dissipated.</a:t>
            </a:r>
          </a:p>
        </p:txBody>
      </p:sp>
      <p:pic>
        <p:nvPicPr>
          <p:cNvPr id="6148" name="Picture 8" descr="2lawthzz">
            <a:extLst>
              <a:ext uri="{FF2B5EF4-FFF2-40B4-BE49-F238E27FC236}">
                <a16:creationId xmlns:a16="http://schemas.microsoft.com/office/drawing/2014/main" id="{9FB44F6A-01FF-4BCB-877C-A1492F7E5B0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25" y="1600200"/>
            <a:ext cx="346075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DFF56EC8-BF77-45BB-A6A5-AA9E3AFDD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organisms need a constant supply of energy?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969F3FFC-495D-402A-925B-DB4274C4DB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Needed to replace energy that is dissipated as used.</a:t>
            </a:r>
          </a:p>
          <a:p>
            <a:pPr eaLnBrk="1" hangingPunct="1"/>
            <a:r>
              <a:rPr lang="en-US" altLang="en-US" sz="2800"/>
              <a:t>If no constant supply of energy, cells can’t perform work, causes death.</a:t>
            </a:r>
          </a:p>
          <a:p>
            <a:pPr eaLnBrk="1" hangingPunct="1"/>
            <a:r>
              <a:rPr lang="en-US" altLang="en-US" sz="2800"/>
              <a:t>90% of energy is used to do work or lost as heat</a:t>
            </a:r>
          </a:p>
        </p:txBody>
      </p:sp>
      <p:pic>
        <p:nvPicPr>
          <p:cNvPr id="7172" name="Picture 11" descr="3863MA10_2B">
            <a:extLst>
              <a:ext uri="{FF2B5EF4-FFF2-40B4-BE49-F238E27FC236}">
                <a16:creationId xmlns:a16="http://schemas.microsoft.com/office/drawing/2014/main" id="{10C288E6-5222-4DB2-91DB-614BE5D4404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2500" y="1738313"/>
            <a:ext cx="3810000" cy="42481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B97B24BB-9B02-4AD9-9538-14A35DFEB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96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How do organisms get energy?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F3846EE6-BE9D-416F-B128-7C18031E81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32038"/>
            <a:ext cx="4038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u="sng"/>
              <a:t>Chemosynthesis-</a:t>
            </a:r>
            <a:r>
              <a:rPr lang="en-US" altLang="en-US" sz="2000"/>
              <a:t> use chemicals like sulfur to create organic food compounds.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EX:  chemosynthetic bacteria near hydrothermal vents in ocean; no sunlight in this ecosystem= no producers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u="sng"/>
              <a:t>Photosynthesis-</a:t>
            </a:r>
            <a:r>
              <a:rPr lang="en-US" altLang="en-US" sz="2000"/>
              <a:t> use radiation energy from sun to create organic food compounds.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EX: plants make glucose from sunlight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u="sng"/>
              <a:t>Cellular respiration-</a:t>
            </a:r>
            <a:r>
              <a:rPr lang="en-US" altLang="en-US" sz="2000"/>
              <a:t> use ATP to breakdown glucose to store energy in chemical bonds of more ATP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EX:  all living organisms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  <p:pic>
        <p:nvPicPr>
          <p:cNvPr id="8196" name="Picture 8" descr="Autotrophs">
            <a:extLst>
              <a:ext uri="{FF2B5EF4-FFF2-40B4-BE49-F238E27FC236}">
                <a16:creationId xmlns:a16="http://schemas.microsoft.com/office/drawing/2014/main" id="{D0ACEE93-75C9-4F5C-AF86-18571CB034B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304800"/>
            <a:ext cx="4716462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83E5F5B5-D165-4511-BE42-07938056B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is energy transferred in an ecosystem?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8FACAE45-52E4-4E1A-85E9-EB9324F69F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 eaLnBrk="1" hangingPunct="1"/>
            <a:r>
              <a:rPr lang="en-US" altLang="en-US" sz="2800" u="sng"/>
              <a:t>Tertiary consumers-</a:t>
            </a:r>
            <a:r>
              <a:rPr lang="en-US" altLang="en-US" sz="2800"/>
              <a:t> top carnivores or omnivores</a:t>
            </a:r>
          </a:p>
          <a:p>
            <a:pPr eaLnBrk="1" hangingPunct="1"/>
            <a:r>
              <a:rPr lang="en-US" altLang="en-US" sz="2800" u="sng"/>
              <a:t>Secondary Consumers-</a:t>
            </a:r>
            <a:r>
              <a:rPr lang="en-US" altLang="en-US" sz="2800"/>
              <a:t> carnivores</a:t>
            </a:r>
          </a:p>
          <a:p>
            <a:pPr eaLnBrk="1" hangingPunct="1"/>
            <a:r>
              <a:rPr lang="en-US" altLang="en-US" sz="2800" u="sng"/>
              <a:t>Primary Consumers-</a:t>
            </a:r>
            <a:r>
              <a:rPr lang="en-US" altLang="en-US" sz="2800"/>
              <a:t> herbivores</a:t>
            </a:r>
          </a:p>
          <a:p>
            <a:pPr eaLnBrk="1" hangingPunct="1"/>
            <a:r>
              <a:rPr lang="en-US" altLang="en-US" sz="2800" u="sng"/>
              <a:t>Primary Producers-</a:t>
            </a:r>
            <a:r>
              <a:rPr lang="en-US" altLang="en-US" sz="2800"/>
              <a:t> plants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9220" name="Picture 11" descr="chpt541">
            <a:extLst>
              <a:ext uri="{FF2B5EF4-FFF2-40B4-BE49-F238E27FC236}">
                <a16:creationId xmlns:a16="http://schemas.microsoft.com/office/drawing/2014/main" id="{A313D0C0-A649-4631-BAD2-A8C80D24CB2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6038" y="1600200"/>
            <a:ext cx="3581400" cy="5257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D6D4D536-1153-4BBB-9A34-AEDECC045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How is energy transferred in an ecosystem?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9BD8ADAB-0A30-409A-BC0C-75EB1B281D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49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Scavengers-</a:t>
            </a:r>
            <a:r>
              <a:rPr lang="en-US" altLang="en-US" sz="2400"/>
              <a:t> eat dead carcasses with mouth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Ex:  vulture, crow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Detritivores-</a:t>
            </a:r>
            <a:r>
              <a:rPr lang="en-US" altLang="en-US" sz="2400"/>
              <a:t> eat leaf litter, dung, debris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Ex:  ants, beetles, worms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Decomposers-</a:t>
            </a:r>
            <a:r>
              <a:rPr lang="en-US" altLang="en-US" sz="2400"/>
              <a:t> absorb nutrients from dead or dung thru cell wall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Ex:  fungus, bacteria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Occupy any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Clean up and recycle nutrients to soil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10244" name="Picture 8" descr="nutcycle">
            <a:extLst>
              <a:ext uri="{FF2B5EF4-FFF2-40B4-BE49-F238E27FC236}">
                <a16:creationId xmlns:a16="http://schemas.microsoft.com/office/drawing/2014/main" id="{E39CC991-0DBB-4582-B344-E766D315A6E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13" y="533400"/>
            <a:ext cx="4573587" cy="5791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MATTER, ENERGY, &amp; LIFE</vt:lpstr>
      <vt:lpstr>What is matter?</vt:lpstr>
      <vt:lpstr>What is energy?</vt:lpstr>
      <vt:lpstr>What is the difference between high quality energy and low quality energy?</vt:lpstr>
      <vt:lpstr>How is energy transfer related to Thermodynamics?</vt:lpstr>
      <vt:lpstr>Why do organisms need a constant supply of energy?</vt:lpstr>
      <vt:lpstr>How do organisms get energy?</vt:lpstr>
      <vt:lpstr>How is energy transferred in an ecosystem?</vt:lpstr>
      <vt:lpstr>How is energy transferred in an ecosystem?</vt:lpstr>
      <vt:lpstr>How can we show this transfer of energy?  </vt:lpstr>
      <vt:lpstr>How can we show this transfer of energy?</vt:lpstr>
      <vt:lpstr>How can we show this energy transfer?</vt:lpstr>
      <vt:lpstr>What happens to the energy at each level?</vt:lpstr>
      <vt:lpstr>So….</vt:lpstr>
      <vt:lpstr>The Hydrologic Cycle</vt:lpstr>
      <vt:lpstr>The Carbon Cycle</vt:lpstr>
      <vt:lpstr>PowerPoint Presentation</vt:lpstr>
      <vt:lpstr>The Nitrogen Cycle</vt:lpstr>
      <vt:lpstr>PowerPoint Presentation</vt:lpstr>
      <vt:lpstr>The Phosphorus Cycle</vt:lpstr>
      <vt:lpstr>PowerPoint Presentation</vt:lpstr>
      <vt:lpstr>The Sulfur Cycle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&amp; Welcome back!</dc:title>
  <cp:lastModifiedBy>Mattson, Hannah</cp:lastModifiedBy>
  <cp:revision>3</cp:revision>
  <dcterms:modified xsi:type="dcterms:W3CDTF">2019-08-30T16:48:18Z</dcterms:modified>
</cp:coreProperties>
</file>