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handoutMasterIdLst>
    <p:handoutMasterId r:id="rId15"/>
  </p:handoutMasterIdLst>
  <p:sldIdLst>
    <p:sldId id="257" r:id="rId2"/>
    <p:sldId id="256" r:id="rId3"/>
    <p:sldId id="271" r:id="rId4"/>
    <p:sldId id="279" r:id="rId5"/>
    <p:sldId id="272" r:id="rId6"/>
    <p:sldId id="281" r:id="rId7"/>
    <p:sldId id="273" r:id="rId8"/>
    <p:sldId id="274" r:id="rId9"/>
    <p:sldId id="278" r:id="rId10"/>
    <p:sldId id="280" r:id="rId11"/>
    <p:sldId id="277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2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BEE6208-BC38-2641-B1C0-55A60554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5FC5-72F9-4E4F-BAFF-49A79813A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59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459F-F4FF-9A4B-8433-7A7BD9BA6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D6A8-81B3-CB44-8CAD-2445F671E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14A2-338F-AF4C-B31A-804DCA4F9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ABA-91A0-AB44-A3E4-8ECB438EC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1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FDA5-1B1D-1148-ABD9-4B5B10738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1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8F2D-8AEE-ED48-8349-D3897A3DE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1157-C075-8B44-903E-3B422B02D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397C-6125-CF46-B407-0F72BEC97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ECBF-3B41-144E-B9FC-282689DF4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FC9B-C98C-7F4A-81C7-BC61E1607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D66D-9153-CA4B-B4FF-89E3D3209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0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E2291F29-61DC-374F-8BFA-239B8E6EA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3" r:id="rId2"/>
    <p:sldLayoutId id="2147483819" r:id="rId3"/>
    <p:sldLayoutId id="2147483814" r:id="rId4"/>
    <p:sldLayoutId id="2147483815" r:id="rId5"/>
    <p:sldLayoutId id="2147483816" r:id="rId6"/>
    <p:sldLayoutId id="2147483820" r:id="rId7"/>
    <p:sldLayoutId id="2147483821" r:id="rId8"/>
    <p:sldLayoutId id="2147483822" r:id="rId9"/>
    <p:sldLayoutId id="2147483817" r:id="rId10"/>
    <p:sldLayoutId id="2147483823" r:id="rId11"/>
    <p:sldLayoutId id="214748382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Journal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3/1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ea typeface="+mn-ea"/>
                <a:cs typeface="+mn-cs"/>
              </a:rPr>
              <a:t>Turn in your worksheet from yesterday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ea typeface="+mn-ea"/>
                <a:cs typeface="+mn-cs"/>
              </a:rPr>
              <a:t>If haven’t already</a:t>
            </a:r>
            <a:r>
              <a:rPr lang="is-IS" dirty="0" smtClean="0">
                <a:ea typeface="+mn-ea"/>
                <a:cs typeface="+mn-cs"/>
              </a:rPr>
              <a:t>… tape your nucleotides to the class strand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s-IS" dirty="0" smtClean="0">
              <a:ea typeface="+mn-ea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s-IS" dirty="0" smtClean="0">
                <a:ea typeface="+mn-ea"/>
                <a:cs typeface="+mn-cs"/>
              </a:rPr>
              <a:t>Answer in your journal:</a:t>
            </a:r>
            <a:endParaRPr lang="en-US" dirty="0" smtClean="0">
              <a:ea typeface="+mn-ea"/>
              <a:cs typeface="+mn-cs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ea typeface="+mn-ea"/>
                <a:cs typeface="+mn-cs"/>
              </a:rPr>
              <a:t>What (2) components remain the same throughout all 4 nucleotides?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ea typeface="+mn-ea"/>
                <a:cs typeface="+mn-cs"/>
              </a:rPr>
              <a:t>Which component varies between all 4 nucleotides?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482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rbel" charset="0"/>
            </a:endParaRPr>
          </a:p>
        </p:txBody>
      </p:sp>
      <p:sp>
        <p:nvSpPr>
          <p:cNvPr id="20483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" name="DNA replication - 3D.mp4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150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rbel" charset="0"/>
            </a:endParaRPr>
          </a:p>
        </p:txBody>
      </p:sp>
      <p:pic>
        <p:nvPicPr>
          <p:cNvPr id="21507" name="ClipArt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21" b="-24821"/>
          <a:stretch>
            <a:fillRect/>
          </a:stretch>
        </p:blipFill>
        <p:spPr>
          <a:xfrm>
            <a:off x="1143000" y="304800"/>
            <a:ext cx="6477000" cy="72580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lipArt Placeholder 4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4" b="-32944"/>
          <a:stretch>
            <a:fillRect/>
          </a:stretch>
        </p:blipFill>
        <p:spPr>
          <a:xfrm>
            <a:off x="228600" y="-1447800"/>
            <a:ext cx="8610600" cy="96504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DNA Replication</a:t>
            </a:r>
            <a:endParaRPr lang="en-US" sz="8000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en-US">
              <a:latin typeface="Corbe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Arial" charset="0"/>
                <a:ea typeface="+mj-ea"/>
                <a:cs typeface="+mj-cs"/>
              </a:rPr>
              <a:t>What is Replication?</a:t>
            </a:r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Process by which DNA </a:t>
            </a:r>
            <a:r>
              <a:rPr lang="en-US" sz="2800" u="sng">
                <a:latin typeface="Arial" charset="0"/>
              </a:rPr>
              <a:t>makes a copy of itself.</a:t>
            </a:r>
          </a:p>
          <a:p>
            <a:r>
              <a:rPr lang="en-US" sz="2800">
                <a:latin typeface="Arial" charset="0"/>
              </a:rPr>
              <a:t>Copy needed for </a:t>
            </a:r>
            <a:r>
              <a:rPr lang="en-US" sz="2800" u="sng">
                <a:latin typeface="Arial" charset="0"/>
              </a:rPr>
              <a:t>cell reproduction.</a:t>
            </a: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17825"/>
            <a:ext cx="64643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Structure of DNA: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38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Sugar Phosphate Backbone</a:t>
            </a:r>
          </a:p>
          <a:p>
            <a:r>
              <a:rPr lang="en-US">
                <a:latin typeface="Corbel" charset="0"/>
              </a:rPr>
              <a:t>Nitrogen bases</a:t>
            </a:r>
          </a:p>
          <a:p>
            <a:r>
              <a:rPr lang="en-US" u="sng">
                <a:latin typeface="Corbel" charset="0"/>
              </a:rPr>
              <a:t>Antiparallel- </a:t>
            </a:r>
            <a:r>
              <a:rPr lang="en-US">
                <a:latin typeface="Corbel" charset="0"/>
              </a:rPr>
              <a:t>one strand is 5’-3’ and the complementary strand is 3’-5’</a:t>
            </a:r>
            <a:endParaRPr lang="en-US" u="sng">
              <a:latin typeface="Corbel" charset="0"/>
            </a:endParaRPr>
          </a:p>
        </p:txBody>
      </p:sp>
      <p:pic>
        <p:nvPicPr>
          <p:cNvPr id="16387" name="ClipArt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7" r="15327"/>
          <a:stretch>
            <a:fillRect/>
          </a:stretch>
        </p:blipFill>
        <p:spPr>
          <a:xfrm>
            <a:off x="4419600" y="1524000"/>
            <a:ext cx="4495800" cy="5038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Arial" charset="0"/>
                <a:ea typeface="+mj-ea"/>
                <a:cs typeface="+mj-cs"/>
              </a:rPr>
              <a:t>Why is replication necessary?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So every new cell has an </a:t>
            </a:r>
            <a:r>
              <a:rPr lang="en-US" sz="2800" u="sng">
                <a:latin typeface="Arial" charset="0"/>
              </a:rPr>
              <a:t>exact copy </a:t>
            </a:r>
            <a:r>
              <a:rPr lang="en-US" sz="2800">
                <a:latin typeface="Arial" charset="0"/>
              </a:rPr>
              <a:t>of original DNA strand.</a:t>
            </a:r>
          </a:p>
        </p:txBody>
      </p:sp>
      <p:pic>
        <p:nvPicPr>
          <p:cNvPr id="5123" name="Picture 6" descr="DNA-replica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5825" y="1600200"/>
            <a:ext cx="3678238" cy="4876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But why do we need new cells?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410" name="Subtitle 5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en-US">
              <a:latin typeface="Corbe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satMod val="150000"/>
                  </a:schemeClr>
                </a:solidFill>
                <a:latin typeface="Arial" charset="0"/>
                <a:ea typeface="+mj-ea"/>
                <a:cs typeface="+mj-cs"/>
              </a:rPr>
              <a:t>What are the steps of replication?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 rtlCol="0">
            <a:normAutofit/>
          </a:bodyPr>
          <a:lstStyle/>
          <a:p>
            <a:pPr marL="533400" indent="-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  <a:cs typeface="+mn-cs"/>
              </a:rPr>
              <a:t>DNA </a:t>
            </a:r>
            <a:r>
              <a:rPr lang="en-US" sz="2000" u="sng" dirty="0" smtClean="0">
                <a:latin typeface="Arial" charset="0"/>
                <a:ea typeface="+mn-ea"/>
                <a:cs typeface="+mn-cs"/>
              </a:rPr>
              <a:t>untwists</a:t>
            </a:r>
            <a:r>
              <a:rPr lang="ja-JP" altLang="en-US" sz="2000" dirty="0" smtClean="0">
                <a:latin typeface="Arial" charset="0"/>
                <a:ea typeface="+mn-ea"/>
                <a:cs typeface="+mn-cs"/>
              </a:rPr>
              <a:t>“</a:t>
            </a:r>
            <a:r>
              <a:rPr lang="en-US" sz="2000" dirty="0">
                <a:latin typeface="Arial" charset="0"/>
                <a:ea typeface="+mn-ea"/>
                <a:cs typeface="+mn-cs"/>
              </a:rPr>
              <a:t>unzip</a:t>
            </a:r>
            <a:r>
              <a:rPr lang="ja-JP" altLang="en-US" sz="2000" dirty="0">
                <a:latin typeface="Arial" charset="0"/>
                <a:ea typeface="+mn-ea"/>
                <a:cs typeface="+mn-cs"/>
              </a:rPr>
              <a:t>”</a:t>
            </a:r>
            <a:r>
              <a:rPr lang="en-US" sz="2000" dirty="0">
                <a:latin typeface="Arial" charset="0"/>
                <a:ea typeface="+mn-ea"/>
                <a:cs typeface="+mn-cs"/>
              </a:rPr>
              <a:t> into two separate strands</a:t>
            </a:r>
            <a:r>
              <a:rPr lang="en-US" sz="2000" dirty="0" smtClean="0">
                <a:latin typeface="Arial" charset="0"/>
                <a:ea typeface="+mn-ea"/>
                <a:cs typeface="+mn-cs"/>
              </a:rPr>
              <a:t>.</a:t>
            </a:r>
          </a:p>
          <a:p>
            <a:pPr marL="826008" lvl="1" indent="-5334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1600" dirty="0" smtClean="0">
                <a:latin typeface="Arial" charset="0"/>
                <a:ea typeface="+mn-ea"/>
              </a:rPr>
              <a:t>Unzipped by </a:t>
            </a:r>
            <a:r>
              <a:rPr lang="en-US" sz="1600" u="sng" dirty="0" smtClean="0">
                <a:latin typeface="Arial" charset="0"/>
                <a:ea typeface="+mn-ea"/>
              </a:rPr>
              <a:t>helicase</a:t>
            </a:r>
          </a:p>
          <a:p>
            <a:pPr marL="292608" lvl="1" indent="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1600" dirty="0">
              <a:latin typeface="Arial" charset="0"/>
              <a:ea typeface="+mn-ea"/>
            </a:endParaRPr>
          </a:p>
          <a:p>
            <a:pPr marL="533400" indent="-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u="sng" dirty="0">
                <a:latin typeface="Arial" charset="0"/>
                <a:ea typeface="+mn-ea"/>
                <a:cs typeface="+mn-cs"/>
              </a:rPr>
              <a:t>Free nucleotides </a:t>
            </a:r>
            <a:r>
              <a:rPr lang="en-US" sz="2000" dirty="0" smtClean="0">
                <a:latin typeface="Arial" charset="0"/>
                <a:ea typeface="+mn-ea"/>
                <a:cs typeface="+mn-cs"/>
              </a:rPr>
              <a:t>attach to complementary nucleotides to form </a:t>
            </a:r>
            <a:r>
              <a:rPr lang="en-US" sz="2000" dirty="0">
                <a:latin typeface="Arial" charset="0"/>
                <a:ea typeface="+mn-ea"/>
                <a:cs typeface="+mn-cs"/>
              </a:rPr>
              <a:t>2 new strands of DNA</a:t>
            </a:r>
            <a:r>
              <a:rPr lang="en-US" sz="2000" dirty="0" smtClean="0">
                <a:latin typeface="Arial" charset="0"/>
                <a:ea typeface="+mn-ea"/>
                <a:cs typeface="+mn-cs"/>
              </a:rPr>
              <a:t>.</a:t>
            </a:r>
          </a:p>
          <a:p>
            <a:pPr marL="826008" lvl="1" indent="-5334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1600" dirty="0" smtClean="0">
                <a:latin typeface="Arial" charset="0"/>
                <a:ea typeface="+mn-ea"/>
              </a:rPr>
              <a:t>Using </a:t>
            </a:r>
            <a:r>
              <a:rPr lang="en-US" sz="1600" u="sng" dirty="0" smtClean="0">
                <a:latin typeface="Arial" charset="0"/>
                <a:ea typeface="+mn-ea"/>
              </a:rPr>
              <a:t>DNA polymerase</a:t>
            </a:r>
          </a:p>
          <a:p>
            <a:pPr marL="292608" lvl="1" indent="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1600" dirty="0">
              <a:latin typeface="Arial" charset="0"/>
              <a:ea typeface="+mn-ea"/>
            </a:endParaRPr>
          </a:p>
          <a:p>
            <a:pPr marL="533400" indent="-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  <a:cs typeface="+mn-cs"/>
              </a:rPr>
              <a:t>Two complete strands will </a:t>
            </a:r>
            <a:r>
              <a:rPr lang="en-US" sz="2000" dirty="0" smtClean="0">
                <a:latin typeface="Arial" charset="0"/>
                <a:ea typeface="+mn-ea"/>
                <a:cs typeface="+mn-cs"/>
              </a:rPr>
              <a:t>result</a:t>
            </a:r>
            <a:r>
              <a:rPr lang="en-US" sz="2000" dirty="0">
                <a:latin typeface="Arial" charset="0"/>
                <a:ea typeface="+mn-ea"/>
                <a:cs typeface="+mn-cs"/>
              </a:rPr>
              <a:t> </a:t>
            </a:r>
            <a:r>
              <a:rPr lang="en-US" sz="2000" dirty="0" smtClean="0">
                <a:latin typeface="Arial" charset="0"/>
                <a:ea typeface="+mn-ea"/>
                <a:cs typeface="+mn-cs"/>
              </a:rPr>
              <a:t>(exact </a:t>
            </a:r>
            <a:r>
              <a:rPr lang="en-US" sz="2000" dirty="0">
                <a:latin typeface="Arial" charset="0"/>
                <a:ea typeface="+mn-ea"/>
                <a:cs typeface="+mn-cs"/>
              </a:rPr>
              <a:t>copies of each </a:t>
            </a:r>
            <a:r>
              <a:rPr lang="en-US" sz="2000" dirty="0" smtClean="0">
                <a:latin typeface="Arial" charset="0"/>
                <a:ea typeface="+mn-ea"/>
                <a:cs typeface="+mn-cs"/>
              </a:rPr>
              <a:t>other)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>
              <a:latin typeface="Arial" charset="0"/>
              <a:ea typeface="+mn-ea"/>
              <a:cs typeface="+mn-cs"/>
            </a:endParaRPr>
          </a:p>
          <a:p>
            <a:pPr marL="533400" indent="-533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Arial" charset="0"/>
                <a:ea typeface="+mn-ea"/>
                <a:cs typeface="+mn-cs"/>
              </a:rPr>
              <a:t>Each resulting strands has one </a:t>
            </a:r>
            <a:r>
              <a:rPr lang="en-US" sz="2000" u="sng" dirty="0">
                <a:latin typeface="Arial" charset="0"/>
                <a:ea typeface="+mn-ea"/>
                <a:cs typeface="+mn-cs"/>
              </a:rPr>
              <a:t>new</a:t>
            </a:r>
            <a:r>
              <a:rPr lang="en-US" sz="2000" dirty="0">
                <a:latin typeface="Arial" charset="0"/>
                <a:ea typeface="+mn-ea"/>
                <a:cs typeface="+mn-cs"/>
              </a:rPr>
              <a:t> half of DNA and one </a:t>
            </a:r>
            <a:r>
              <a:rPr lang="en-US" sz="2000" u="sng" dirty="0">
                <a:latin typeface="Arial" charset="0"/>
                <a:ea typeface="+mn-ea"/>
                <a:cs typeface="+mn-cs"/>
              </a:rPr>
              <a:t>old</a:t>
            </a:r>
            <a:r>
              <a:rPr lang="en-US" sz="2000" dirty="0">
                <a:latin typeface="Arial" charset="0"/>
                <a:ea typeface="+mn-ea"/>
                <a:cs typeface="+mn-cs"/>
              </a:rPr>
              <a:t> half of DNA.</a:t>
            </a:r>
          </a:p>
        </p:txBody>
      </p:sp>
      <p:sp>
        <p:nvSpPr>
          <p:cNvPr id="6147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6148" name="Picture 4" descr="replic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419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434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rbel" charset="0"/>
            </a:endParaRPr>
          </a:p>
        </p:txBody>
      </p:sp>
      <p:pic>
        <p:nvPicPr>
          <p:cNvPr id="18435" name="ClipArt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83" b="-22583"/>
          <a:stretch>
            <a:fillRect/>
          </a:stretch>
        </p:blipFill>
        <p:spPr>
          <a:xfrm>
            <a:off x="1295400" y="533400"/>
            <a:ext cx="6248400" cy="70024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52400" y="762000"/>
            <a:ext cx="4038600" cy="5410200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ea typeface="+mn-ea"/>
                <a:cs typeface="+mn-cs"/>
              </a:rPr>
              <a:t>Leading strand- (on the right) is made </a:t>
            </a:r>
            <a:r>
              <a:rPr lang="en-US" u="sng" dirty="0" smtClean="0">
                <a:ea typeface="+mn-ea"/>
                <a:cs typeface="+mn-cs"/>
              </a:rPr>
              <a:t>continuously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ea typeface="+mn-ea"/>
              </a:rPr>
              <a:t>Goes TOWARDS the fork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>
                <a:ea typeface="+mn-ea"/>
                <a:cs typeface="+mn-cs"/>
              </a:rPr>
              <a:t>Lagging strand- (on the left) is made in fragments called </a:t>
            </a:r>
            <a:r>
              <a:rPr lang="en-US" u="sng" dirty="0" smtClean="0">
                <a:ea typeface="+mn-ea"/>
                <a:cs typeface="+mn-cs"/>
              </a:rPr>
              <a:t>Okazaki fragments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>
                <a:ea typeface="+mn-ea"/>
              </a:rPr>
              <a:t>Goes AWAY from fork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u="sng" dirty="0" smtClean="0">
                <a:ea typeface="+mn-ea"/>
              </a:rPr>
              <a:t>Ligase</a:t>
            </a:r>
            <a:r>
              <a:rPr lang="en-US" dirty="0" smtClean="0">
                <a:ea typeface="+mn-ea"/>
              </a:rPr>
              <a:t> “glues” fragments together</a:t>
            </a:r>
            <a:endParaRPr lang="en-US" u="sng" dirty="0" smtClean="0">
              <a:ea typeface="+mn-ea"/>
            </a:endParaRP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>
              <a:ea typeface="+mn-ea"/>
            </a:endParaRPr>
          </a:p>
        </p:txBody>
      </p:sp>
      <p:pic>
        <p:nvPicPr>
          <p:cNvPr id="7170" name="Picture 6" descr="DNA-re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52400"/>
            <a:ext cx="48847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2428</TotalTime>
  <Words>229</Words>
  <Application>Microsoft Macintosh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ＭＳ Ｐゴシック</vt:lpstr>
      <vt:lpstr>Corbel</vt:lpstr>
      <vt:lpstr>Wingdings 2</vt:lpstr>
      <vt:lpstr>Wingdings</vt:lpstr>
      <vt:lpstr>Wingdings 3</vt:lpstr>
      <vt:lpstr>Calibri</vt:lpstr>
      <vt:lpstr>ＭＳ ゴシック</vt:lpstr>
      <vt:lpstr>Module</vt:lpstr>
      <vt:lpstr>Journal 3/1</vt:lpstr>
      <vt:lpstr>DNA Replication</vt:lpstr>
      <vt:lpstr>What is Replication?</vt:lpstr>
      <vt:lpstr>Structure of DNA:</vt:lpstr>
      <vt:lpstr>Why is replication necessary?</vt:lpstr>
      <vt:lpstr>But why do we need new cells?</vt:lpstr>
      <vt:lpstr>What are the steps of replication?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Caylor 102 Biology Unit 3</dc:title>
  <dc:creator>CCSD</dc:creator>
  <cp:lastModifiedBy>Hannah Mattson</cp:lastModifiedBy>
  <cp:revision>33</cp:revision>
  <dcterms:created xsi:type="dcterms:W3CDTF">2003-09-21T20:34:59Z</dcterms:created>
  <dcterms:modified xsi:type="dcterms:W3CDTF">2016-03-02T16:36:54Z</dcterms:modified>
</cp:coreProperties>
</file>