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A78"/>
    <a:srgbClr val="A6D64E"/>
    <a:srgbClr val="E5C7C0"/>
    <a:srgbClr val="C082E5"/>
    <a:srgbClr val="009B00"/>
    <a:srgbClr val="C735A8"/>
    <a:srgbClr val="82C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82F34-8B68-1B46-A479-1BBF546A1DC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D56DB-9F73-4741-B29B-D9909DB8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5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56DB-9F73-4741-B29B-D9909DB8B2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2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56DB-9F73-4741-B29B-D9909DB8B2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7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89E1-EB1D-3D46-BE63-C619471DB5C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62B-AA42-C64D-92E3-E143939E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2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89E1-EB1D-3D46-BE63-C619471DB5C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62B-AA42-C64D-92E3-E143939E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1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89E1-EB1D-3D46-BE63-C619471DB5C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62B-AA42-C64D-92E3-E143939E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89E1-EB1D-3D46-BE63-C619471DB5C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62B-AA42-C64D-92E3-E143939E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7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89E1-EB1D-3D46-BE63-C619471DB5C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62B-AA42-C64D-92E3-E143939E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89E1-EB1D-3D46-BE63-C619471DB5C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62B-AA42-C64D-92E3-E143939E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9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89E1-EB1D-3D46-BE63-C619471DB5C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62B-AA42-C64D-92E3-E143939E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89E1-EB1D-3D46-BE63-C619471DB5C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62B-AA42-C64D-92E3-E143939E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89E1-EB1D-3D46-BE63-C619471DB5C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62B-AA42-C64D-92E3-E143939E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8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89E1-EB1D-3D46-BE63-C619471DB5C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62B-AA42-C64D-92E3-E143939E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9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89E1-EB1D-3D46-BE63-C619471DB5C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62B-AA42-C64D-92E3-E143939E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9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89E1-EB1D-3D46-BE63-C619471DB5C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0962B-AA42-C64D-92E3-E143939E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6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E065-1C71-4DC9-B660-2E5082EE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morning!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A1598-F3C7-42BB-97BA-DA743C1D4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out your Non-Mendel notes</a:t>
            </a:r>
          </a:p>
        </p:txBody>
      </p:sp>
    </p:spTree>
    <p:extLst>
      <p:ext uri="{BB962C8B-B14F-4D97-AF65-F5344CB8AC3E}">
        <p14:creationId xmlns:p14="http://schemas.microsoft.com/office/powerpoint/2010/main" val="217884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7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71"/>
            <a:ext cx="8229600" cy="68788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dihybrid cross?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221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dihybrid cross is a cross among two traits.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3790" y="1403687"/>
            <a:ext cx="2499893" cy="1510632"/>
          </a:xfrm>
          <a:prstGeom prst="roundRect">
            <a:avLst>
              <a:gd name="adj" fmla="val 9524"/>
            </a:avLst>
          </a:prstGeom>
          <a:solidFill>
            <a:srgbClr val="82CC4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DI= TWO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HYBRID=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COMBINATION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0737" y="1390317"/>
            <a:ext cx="61494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Dihybrid Punnett squares are prediction tools used to determine probability for two traits.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74" y="5039894"/>
            <a:ext cx="2512889" cy="1684421"/>
          </a:xfrm>
          <a:prstGeom prst="rect">
            <a:avLst/>
          </a:prstGeom>
        </p:spPr>
      </p:pic>
      <p:pic>
        <p:nvPicPr>
          <p:cNvPr id="8" name="Picture 7" descr="freckles and dimple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4" y="3419348"/>
            <a:ext cx="2596896" cy="13776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6000" y="3154947"/>
            <a:ext cx="52805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Problem</a:t>
            </a:r>
            <a:r>
              <a:rPr lang="en-US" sz="2000" dirty="0"/>
              <a:t>: Show the possible genetic combinations among offspring of a man who is heterozygous for both dimples and freckles, and a woman who is recessive for dimples and freckles.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76842" y="5039894"/>
            <a:ext cx="4582695" cy="1305719"/>
          </a:xfrm>
          <a:prstGeom prst="roundRect">
            <a:avLst/>
          </a:prstGeom>
          <a:ln>
            <a:solidFill>
              <a:srgbClr val="C735A8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♂</a:t>
            </a:r>
            <a:r>
              <a:rPr lang="en-US" sz="3600" u="sng" dirty="0"/>
              <a:t> </a:t>
            </a:r>
            <a:r>
              <a:rPr lang="en-US" sz="3600" u="sng" dirty="0" err="1"/>
              <a:t>Ff</a:t>
            </a:r>
            <a:r>
              <a:rPr lang="en-US" sz="3600" dirty="0"/>
              <a:t> </a:t>
            </a:r>
            <a:r>
              <a:rPr lang="en-US" sz="3600" u="sng" dirty="0" err="1"/>
              <a:t>Dd</a:t>
            </a:r>
            <a:r>
              <a:rPr lang="en-US" sz="3600" dirty="0"/>
              <a:t> x ♀ </a:t>
            </a:r>
            <a:r>
              <a:rPr lang="en-US" sz="3600" u="sng" dirty="0" err="1"/>
              <a:t>ff</a:t>
            </a:r>
            <a:r>
              <a:rPr lang="en-US" sz="3600" dirty="0"/>
              <a:t> </a:t>
            </a:r>
            <a:r>
              <a:rPr lang="en-US" sz="3600" u="sng" dirty="0" err="1"/>
              <a:t>dd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43545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1863"/>
            <a:ext cx="8229600" cy="897373"/>
          </a:xfrm>
        </p:spPr>
        <p:txBody>
          <a:bodyPr/>
          <a:lstStyle/>
          <a:p>
            <a:r>
              <a:rPr lang="en-US" dirty="0"/>
              <a:t>Setting up a dihybrid cross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266" y="887726"/>
            <a:ext cx="4479811" cy="2923878"/>
          </a:xfrm>
          <a:prstGeom prst="rect">
            <a:avLst/>
          </a:prstGeom>
          <a:solidFill>
            <a:srgbClr val="82CC4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</a:rPr>
              <a:t>When setting up your dihybrid cross, you </a:t>
            </a:r>
            <a:r>
              <a:rPr lang="en-US" sz="2300" b="1" dirty="0">
                <a:solidFill>
                  <a:srgbClr val="000000"/>
                </a:solidFill>
              </a:rPr>
              <a:t>first</a:t>
            </a:r>
            <a:r>
              <a:rPr lang="en-US" sz="2300" dirty="0">
                <a:solidFill>
                  <a:srgbClr val="000000"/>
                </a:solidFill>
              </a:rPr>
              <a:t> need to determine possible combinations among alleles for each gene when forming gametes. </a:t>
            </a:r>
          </a:p>
          <a:p>
            <a:pPr algn="ctr"/>
            <a:endParaRPr lang="en-US" sz="2300" dirty="0">
              <a:solidFill>
                <a:srgbClr val="000000"/>
              </a:solidFill>
            </a:endParaRPr>
          </a:p>
          <a:p>
            <a:pPr algn="ctr"/>
            <a:r>
              <a:rPr lang="en-US" sz="2300" dirty="0">
                <a:solidFill>
                  <a:srgbClr val="000000"/>
                </a:solidFill>
              </a:rPr>
              <a:t>Remember, you only inherit one allele per gene from each parent.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266" y="4052411"/>
            <a:ext cx="3016878" cy="2671906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TIP: When determining allelic combinations among gametes, you can use the</a:t>
            </a:r>
            <a:r>
              <a:rPr lang="en-US" sz="2200" b="1" dirty="0">
                <a:solidFill>
                  <a:srgbClr val="000000"/>
                </a:solidFill>
              </a:rPr>
              <a:t> foil method</a:t>
            </a:r>
            <a:r>
              <a:rPr lang="en-US" sz="2200" dirty="0">
                <a:solidFill>
                  <a:srgbClr val="000000"/>
                </a:solidFill>
              </a:rPr>
              <a:t> for parental alleles.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86947" y="784044"/>
            <a:ext cx="3275263" cy="863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/>
              <a:t> </a:t>
            </a:r>
            <a:r>
              <a:rPr lang="en-US" sz="3600" u="sng" dirty="0" err="1"/>
              <a:t>FfDd</a:t>
            </a:r>
            <a:r>
              <a:rPr lang="en-US" sz="3600" dirty="0"/>
              <a:t> x </a:t>
            </a:r>
            <a:r>
              <a:rPr lang="en-US" sz="3600" u="sng" dirty="0" err="1"/>
              <a:t>ffdd</a:t>
            </a:r>
            <a:endParaRPr lang="en-US" sz="3600" u="sng" dirty="0"/>
          </a:p>
        </p:txBody>
      </p:sp>
      <p:sp>
        <p:nvSpPr>
          <p:cNvPr id="5" name="Down Arrow 4"/>
          <p:cNvSpPr/>
          <p:nvPr/>
        </p:nvSpPr>
        <p:spPr>
          <a:xfrm>
            <a:off x="6125310" y="1648010"/>
            <a:ext cx="484632" cy="588519"/>
          </a:xfrm>
          <a:prstGeom prst="downArrow">
            <a:avLst/>
          </a:prstGeom>
          <a:solidFill>
            <a:srgbClr val="C735A8"/>
          </a:solidFill>
          <a:ln>
            <a:solidFill>
              <a:srgbClr val="C735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3408" y="2236529"/>
            <a:ext cx="10026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FD</a:t>
            </a:r>
          </a:p>
          <a:p>
            <a:pPr algn="ctr"/>
            <a:r>
              <a:rPr lang="en-US" sz="2800" b="1" dirty="0" err="1"/>
              <a:t>Fd</a:t>
            </a:r>
            <a:endParaRPr lang="en-US" sz="2800" b="1" dirty="0"/>
          </a:p>
          <a:p>
            <a:pPr algn="ctr"/>
            <a:r>
              <a:rPr lang="en-US" sz="2800" b="1" dirty="0" err="1"/>
              <a:t>fD</a:t>
            </a:r>
            <a:endParaRPr lang="en-US" sz="2800" b="1" dirty="0"/>
          </a:p>
          <a:p>
            <a:pPr algn="ctr"/>
            <a:r>
              <a:rPr lang="en-US" sz="2800" b="1" dirty="0" err="1"/>
              <a:t>fd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33721" y="2305557"/>
            <a:ext cx="100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fd</a:t>
            </a:r>
            <a:endParaRPr lang="en-US" sz="2800" b="1" dirty="0"/>
          </a:p>
        </p:txBody>
      </p:sp>
      <p:sp>
        <p:nvSpPr>
          <p:cNvPr id="14" name="Down Arrow 13"/>
          <p:cNvSpPr/>
          <p:nvPr/>
        </p:nvSpPr>
        <p:spPr>
          <a:xfrm>
            <a:off x="7323912" y="1648010"/>
            <a:ext cx="484632" cy="588519"/>
          </a:xfrm>
          <a:prstGeom prst="downArrow">
            <a:avLst/>
          </a:prstGeom>
          <a:solidFill>
            <a:srgbClr val="C735A8"/>
          </a:solidFill>
          <a:ln>
            <a:solidFill>
              <a:srgbClr val="C735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6450" y="4160129"/>
            <a:ext cx="4817725" cy="2606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Foil Method </a:t>
            </a:r>
            <a:r>
              <a:rPr lang="en-US" sz="2400" b="1" dirty="0" err="1">
                <a:solidFill>
                  <a:srgbClr val="000000"/>
                </a:solidFill>
              </a:rPr>
              <a:t>FfDd</a:t>
            </a:r>
            <a:endParaRPr lang="en-US" sz="2400" b="1" dirty="0">
              <a:solidFill>
                <a:srgbClr val="000000"/>
              </a:solidFill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(F f) (D d) </a:t>
            </a: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6200000">
            <a:off x="3237983" y="5075256"/>
            <a:ext cx="484632" cy="472302"/>
          </a:xfrm>
          <a:prstGeom prst="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487435" y="4915230"/>
            <a:ext cx="262293" cy="69417"/>
          </a:xfrm>
          <a:custGeom>
            <a:avLst/>
            <a:gdLst>
              <a:gd name="connsiteX0" fmla="*/ 0 w 427951"/>
              <a:gd name="connsiteY0" fmla="*/ 55223 h 69417"/>
              <a:gd name="connsiteX1" fmla="*/ 69024 w 427951"/>
              <a:gd name="connsiteY1" fmla="*/ 41417 h 69417"/>
              <a:gd name="connsiteX2" fmla="*/ 96634 w 427951"/>
              <a:gd name="connsiteY2" fmla="*/ 69029 h 69417"/>
              <a:gd name="connsiteX3" fmla="*/ 110439 w 427951"/>
              <a:gd name="connsiteY3" fmla="*/ 27612 h 69417"/>
              <a:gd name="connsiteX4" fmla="*/ 151854 w 427951"/>
              <a:gd name="connsiteY4" fmla="*/ 13806 h 69417"/>
              <a:gd name="connsiteX5" fmla="*/ 165659 w 427951"/>
              <a:gd name="connsiteY5" fmla="*/ 55223 h 69417"/>
              <a:gd name="connsiteX6" fmla="*/ 220878 w 427951"/>
              <a:gd name="connsiteY6" fmla="*/ 0 h 69417"/>
              <a:gd name="connsiteX7" fmla="*/ 262293 w 427951"/>
              <a:gd name="connsiteY7" fmla="*/ 13806 h 69417"/>
              <a:gd name="connsiteX8" fmla="*/ 276097 w 427951"/>
              <a:gd name="connsiteY8" fmla="*/ 55223 h 69417"/>
              <a:gd name="connsiteX9" fmla="*/ 317512 w 427951"/>
              <a:gd name="connsiteY9" fmla="*/ 13806 h 69417"/>
              <a:gd name="connsiteX10" fmla="*/ 358927 w 427951"/>
              <a:gd name="connsiteY10" fmla="*/ 0 h 69417"/>
              <a:gd name="connsiteX11" fmla="*/ 386536 w 427951"/>
              <a:gd name="connsiteY11" fmla="*/ 27612 h 69417"/>
              <a:gd name="connsiteX12" fmla="*/ 427951 w 427951"/>
              <a:gd name="connsiteY12" fmla="*/ 69029 h 6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951" h="69417">
                <a:moveTo>
                  <a:pt x="0" y="55223"/>
                </a:moveTo>
                <a:cubicBezTo>
                  <a:pt x="23008" y="50621"/>
                  <a:pt x="45796" y="38098"/>
                  <a:pt x="69024" y="41417"/>
                </a:cubicBezTo>
                <a:cubicBezTo>
                  <a:pt x="81909" y="43258"/>
                  <a:pt x="84286" y="73145"/>
                  <a:pt x="96634" y="69029"/>
                </a:cubicBezTo>
                <a:cubicBezTo>
                  <a:pt x="110440" y="64427"/>
                  <a:pt x="100149" y="37902"/>
                  <a:pt x="110439" y="27612"/>
                </a:cubicBezTo>
                <a:cubicBezTo>
                  <a:pt x="120728" y="17322"/>
                  <a:pt x="138049" y="18408"/>
                  <a:pt x="151854" y="13806"/>
                </a:cubicBezTo>
                <a:cubicBezTo>
                  <a:pt x="156456" y="27612"/>
                  <a:pt x="152643" y="48715"/>
                  <a:pt x="165659" y="55223"/>
                </a:cubicBezTo>
                <a:cubicBezTo>
                  <a:pt x="207731" y="76260"/>
                  <a:pt x="215620" y="15774"/>
                  <a:pt x="220878" y="0"/>
                </a:cubicBezTo>
                <a:cubicBezTo>
                  <a:pt x="234683" y="4602"/>
                  <a:pt x="252004" y="3516"/>
                  <a:pt x="262293" y="13806"/>
                </a:cubicBezTo>
                <a:cubicBezTo>
                  <a:pt x="272583" y="24096"/>
                  <a:pt x="261545" y="55223"/>
                  <a:pt x="276097" y="55223"/>
                </a:cubicBezTo>
                <a:cubicBezTo>
                  <a:pt x="295621" y="55223"/>
                  <a:pt x="301268" y="24636"/>
                  <a:pt x="317512" y="13806"/>
                </a:cubicBezTo>
                <a:cubicBezTo>
                  <a:pt x="329620" y="5734"/>
                  <a:pt x="345122" y="4602"/>
                  <a:pt x="358927" y="0"/>
                </a:cubicBezTo>
                <a:cubicBezTo>
                  <a:pt x="368130" y="9204"/>
                  <a:pt x="378406" y="17448"/>
                  <a:pt x="386536" y="27612"/>
                </a:cubicBezTo>
                <a:cubicBezTo>
                  <a:pt x="422730" y="72858"/>
                  <a:pt x="395881" y="69029"/>
                  <a:pt x="427951" y="6902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152046" y="4907257"/>
            <a:ext cx="262293" cy="69417"/>
          </a:xfrm>
          <a:custGeom>
            <a:avLst/>
            <a:gdLst>
              <a:gd name="connsiteX0" fmla="*/ 0 w 427951"/>
              <a:gd name="connsiteY0" fmla="*/ 55223 h 69417"/>
              <a:gd name="connsiteX1" fmla="*/ 69024 w 427951"/>
              <a:gd name="connsiteY1" fmla="*/ 41417 h 69417"/>
              <a:gd name="connsiteX2" fmla="*/ 96634 w 427951"/>
              <a:gd name="connsiteY2" fmla="*/ 69029 h 69417"/>
              <a:gd name="connsiteX3" fmla="*/ 110439 w 427951"/>
              <a:gd name="connsiteY3" fmla="*/ 27612 h 69417"/>
              <a:gd name="connsiteX4" fmla="*/ 151854 w 427951"/>
              <a:gd name="connsiteY4" fmla="*/ 13806 h 69417"/>
              <a:gd name="connsiteX5" fmla="*/ 165659 w 427951"/>
              <a:gd name="connsiteY5" fmla="*/ 55223 h 69417"/>
              <a:gd name="connsiteX6" fmla="*/ 220878 w 427951"/>
              <a:gd name="connsiteY6" fmla="*/ 0 h 69417"/>
              <a:gd name="connsiteX7" fmla="*/ 262293 w 427951"/>
              <a:gd name="connsiteY7" fmla="*/ 13806 h 69417"/>
              <a:gd name="connsiteX8" fmla="*/ 276097 w 427951"/>
              <a:gd name="connsiteY8" fmla="*/ 55223 h 69417"/>
              <a:gd name="connsiteX9" fmla="*/ 317512 w 427951"/>
              <a:gd name="connsiteY9" fmla="*/ 13806 h 69417"/>
              <a:gd name="connsiteX10" fmla="*/ 358927 w 427951"/>
              <a:gd name="connsiteY10" fmla="*/ 0 h 69417"/>
              <a:gd name="connsiteX11" fmla="*/ 386536 w 427951"/>
              <a:gd name="connsiteY11" fmla="*/ 27612 h 69417"/>
              <a:gd name="connsiteX12" fmla="*/ 427951 w 427951"/>
              <a:gd name="connsiteY12" fmla="*/ 69029 h 6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951" h="69417">
                <a:moveTo>
                  <a:pt x="0" y="55223"/>
                </a:moveTo>
                <a:cubicBezTo>
                  <a:pt x="23008" y="50621"/>
                  <a:pt x="45796" y="38098"/>
                  <a:pt x="69024" y="41417"/>
                </a:cubicBezTo>
                <a:cubicBezTo>
                  <a:pt x="81909" y="43258"/>
                  <a:pt x="84286" y="73145"/>
                  <a:pt x="96634" y="69029"/>
                </a:cubicBezTo>
                <a:cubicBezTo>
                  <a:pt x="110440" y="64427"/>
                  <a:pt x="100149" y="37902"/>
                  <a:pt x="110439" y="27612"/>
                </a:cubicBezTo>
                <a:cubicBezTo>
                  <a:pt x="120728" y="17322"/>
                  <a:pt x="138049" y="18408"/>
                  <a:pt x="151854" y="13806"/>
                </a:cubicBezTo>
                <a:cubicBezTo>
                  <a:pt x="156456" y="27612"/>
                  <a:pt x="152643" y="48715"/>
                  <a:pt x="165659" y="55223"/>
                </a:cubicBezTo>
                <a:cubicBezTo>
                  <a:pt x="207731" y="76260"/>
                  <a:pt x="215620" y="15774"/>
                  <a:pt x="220878" y="0"/>
                </a:cubicBezTo>
                <a:cubicBezTo>
                  <a:pt x="234683" y="4602"/>
                  <a:pt x="252004" y="3516"/>
                  <a:pt x="262293" y="13806"/>
                </a:cubicBezTo>
                <a:cubicBezTo>
                  <a:pt x="272583" y="24096"/>
                  <a:pt x="261545" y="55223"/>
                  <a:pt x="276097" y="55223"/>
                </a:cubicBezTo>
                <a:cubicBezTo>
                  <a:pt x="295621" y="55223"/>
                  <a:pt x="301268" y="24636"/>
                  <a:pt x="317512" y="13806"/>
                </a:cubicBezTo>
                <a:cubicBezTo>
                  <a:pt x="329620" y="5734"/>
                  <a:pt x="345122" y="4602"/>
                  <a:pt x="358927" y="0"/>
                </a:cubicBezTo>
                <a:cubicBezTo>
                  <a:pt x="368130" y="9204"/>
                  <a:pt x="378406" y="17448"/>
                  <a:pt x="386536" y="27612"/>
                </a:cubicBezTo>
                <a:cubicBezTo>
                  <a:pt x="422730" y="72858"/>
                  <a:pt x="395881" y="69029"/>
                  <a:pt x="427951" y="6902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55534" y="5117297"/>
            <a:ext cx="2906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(of each letter)= FD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54731" y="5523298"/>
            <a:ext cx="1678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OUTSIDE= </a:t>
            </a:r>
            <a:r>
              <a:rPr lang="en-US" dirty="0" err="1">
                <a:solidFill>
                  <a:srgbClr val="000000"/>
                </a:solidFill>
              </a:rPr>
              <a:t>Fd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33297" y="5901687"/>
            <a:ext cx="1384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INSIDE= </a:t>
            </a:r>
            <a:r>
              <a:rPr lang="en-US" dirty="0" err="1">
                <a:solidFill>
                  <a:srgbClr val="000000"/>
                </a:solidFill>
              </a:rPr>
              <a:t>fD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1135" y="6253087"/>
            <a:ext cx="27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LAST (of each letter)= </a:t>
            </a:r>
            <a:r>
              <a:rPr lang="en-US" dirty="0" err="1">
                <a:solidFill>
                  <a:srgbClr val="000000"/>
                </a:solidFill>
              </a:rPr>
              <a:t>fd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6501557" y="4893889"/>
            <a:ext cx="262293" cy="69417"/>
          </a:xfrm>
          <a:custGeom>
            <a:avLst/>
            <a:gdLst>
              <a:gd name="connsiteX0" fmla="*/ 0 w 427951"/>
              <a:gd name="connsiteY0" fmla="*/ 55223 h 69417"/>
              <a:gd name="connsiteX1" fmla="*/ 69024 w 427951"/>
              <a:gd name="connsiteY1" fmla="*/ 41417 h 69417"/>
              <a:gd name="connsiteX2" fmla="*/ 96634 w 427951"/>
              <a:gd name="connsiteY2" fmla="*/ 69029 h 69417"/>
              <a:gd name="connsiteX3" fmla="*/ 110439 w 427951"/>
              <a:gd name="connsiteY3" fmla="*/ 27612 h 69417"/>
              <a:gd name="connsiteX4" fmla="*/ 151854 w 427951"/>
              <a:gd name="connsiteY4" fmla="*/ 13806 h 69417"/>
              <a:gd name="connsiteX5" fmla="*/ 165659 w 427951"/>
              <a:gd name="connsiteY5" fmla="*/ 55223 h 69417"/>
              <a:gd name="connsiteX6" fmla="*/ 220878 w 427951"/>
              <a:gd name="connsiteY6" fmla="*/ 0 h 69417"/>
              <a:gd name="connsiteX7" fmla="*/ 262293 w 427951"/>
              <a:gd name="connsiteY7" fmla="*/ 13806 h 69417"/>
              <a:gd name="connsiteX8" fmla="*/ 276097 w 427951"/>
              <a:gd name="connsiteY8" fmla="*/ 55223 h 69417"/>
              <a:gd name="connsiteX9" fmla="*/ 317512 w 427951"/>
              <a:gd name="connsiteY9" fmla="*/ 13806 h 69417"/>
              <a:gd name="connsiteX10" fmla="*/ 358927 w 427951"/>
              <a:gd name="connsiteY10" fmla="*/ 0 h 69417"/>
              <a:gd name="connsiteX11" fmla="*/ 386536 w 427951"/>
              <a:gd name="connsiteY11" fmla="*/ 27612 h 69417"/>
              <a:gd name="connsiteX12" fmla="*/ 427951 w 427951"/>
              <a:gd name="connsiteY12" fmla="*/ 69029 h 6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951" h="69417">
                <a:moveTo>
                  <a:pt x="0" y="55223"/>
                </a:moveTo>
                <a:cubicBezTo>
                  <a:pt x="23008" y="50621"/>
                  <a:pt x="45796" y="38098"/>
                  <a:pt x="69024" y="41417"/>
                </a:cubicBezTo>
                <a:cubicBezTo>
                  <a:pt x="81909" y="43258"/>
                  <a:pt x="84286" y="73145"/>
                  <a:pt x="96634" y="69029"/>
                </a:cubicBezTo>
                <a:cubicBezTo>
                  <a:pt x="110440" y="64427"/>
                  <a:pt x="100149" y="37902"/>
                  <a:pt x="110439" y="27612"/>
                </a:cubicBezTo>
                <a:cubicBezTo>
                  <a:pt x="120728" y="17322"/>
                  <a:pt x="138049" y="18408"/>
                  <a:pt x="151854" y="13806"/>
                </a:cubicBezTo>
                <a:cubicBezTo>
                  <a:pt x="156456" y="27612"/>
                  <a:pt x="152643" y="48715"/>
                  <a:pt x="165659" y="55223"/>
                </a:cubicBezTo>
                <a:cubicBezTo>
                  <a:pt x="207731" y="76260"/>
                  <a:pt x="215620" y="15774"/>
                  <a:pt x="220878" y="0"/>
                </a:cubicBezTo>
                <a:cubicBezTo>
                  <a:pt x="234683" y="4602"/>
                  <a:pt x="252004" y="3516"/>
                  <a:pt x="262293" y="13806"/>
                </a:cubicBezTo>
                <a:cubicBezTo>
                  <a:pt x="272583" y="24096"/>
                  <a:pt x="261545" y="55223"/>
                  <a:pt x="276097" y="55223"/>
                </a:cubicBezTo>
                <a:cubicBezTo>
                  <a:pt x="295621" y="55223"/>
                  <a:pt x="301268" y="24636"/>
                  <a:pt x="317512" y="13806"/>
                </a:cubicBezTo>
                <a:cubicBezTo>
                  <a:pt x="329620" y="5734"/>
                  <a:pt x="345122" y="4602"/>
                  <a:pt x="358927" y="0"/>
                </a:cubicBezTo>
                <a:cubicBezTo>
                  <a:pt x="368130" y="9204"/>
                  <a:pt x="378406" y="17448"/>
                  <a:pt x="386536" y="27612"/>
                </a:cubicBezTo>
                <a:cubicBezTo>
                  <a:pt x="422730" y="72858"/>
                  <a:pt x="395881" y="69029"/>
                  <a:pt x="427951" y="6902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770981" y="4915230"/>
            <a:ext cx="262293" cy="69417"/>
          </a:xfrm>
          <a:custGeom>
            <a:avLst/>
            <a:gdLst>
              <a:gd name="connsiteX0" fmla="*/ 0 w 427951"/>
              <a:gd name="connsiteY0" fmla="*/ 55223 h 69417"/>
              <a:gd name="connsiteX1" fmla="*/ 69024 w 427951"/>
              <a:gd name="connsiteY1" fmla="*/ 41417 h 69417"/>
              <a:gd name="connsiteX2" fmla="*/ 96634 w 427951"/>
              <a:gd name="connsiteY2" fmla="*/ 69029 h 69417"/>
              <a:gd name="connsiteX3" fmla="*/ 110439 w 427951"/>
              <a:gd name="connsiteY3" fmla="*/ 27612 h 69417"/>
              <a:gd name="connsiteX4" fmla="*/ 151854 w 427951"/>
              <a:gd name="connsiteY4" fmla="*/ 13806 h 69417"/>
              <a:gd name="connsiteX5" fmla="*/ 165659 w 427951"/>
              <a:gd name="connsiteY5" fmla="*/ 55223 h 69417"/>
              <a:gd name="connsiteX6" fmla="*/ 220878 w 427951"/>
              <a:gd name="connsiteY6" fmla="*/ 0 h 69417"/>
              <a:gd name="connsiteX7" fmla="*/ 262293 w 427951"/>
              <a:gd name="connsiteY7" fmla="*/ 13806 h 69417"/>
              <a:gd name="connsiteX8" fmla="*/ 276097 w 427951"/>
              <a:gd name="connsiteY8" fmla="*/ 55223 h 69417"/>
              <a:gd name="connsiteX9" fmla="*/ 317512 w 427951"/>
              <a:gd name="connsiteY9" fmla="*/ 13806 h 69417"/>
              <a:gd name="connsiteX10" fmla="*/ 358927 w 427951"/>
              <a:gd name="connsiteY10" fmla="*/ 0 h 69417"/>
              <a:gd name="connsiteX11" fmla="*/ 386536 w 427951"/>
              <a:gd name="connsiteY11" fmla="*/ 27612 h 69417"/>
              <a:gd name="connsiteX12" fmla="*/ 427951 w 427951"/>
              <a:gd name="connsiteY12" fmla="*/ 69029 h 6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951" h="69417">
                <a:moveTo>
                  <a:pt x="0" y="55223"/>
                </a:moveTo>
                <a:cubicBezTo>
                  <a:pt x="23008" y="50621"/>
                  <a:pt x="45796" y="38098"/>
                  <a:pt x="69024" y="41417"/>
                </a:cubicBezTo>
                <a:cubicBezTo>
                  <a:pt x="81909" y="43258"/>
                  <a:pt x="84286" y="73145"/>
                  <a:pt x="96634" y="69029"/>
                </a:cubicBezTo>
                <a:cubicBezTo>
                  <a:pt x="110440" y="64427"/>
                  <a:pt x="100149" y="37902"/>
                  <a:pt x="110439" y="27612"/>
                </a:cubicBezTo>
                <a:cubicBezTo>
                  <a:pt x="120728" y="17322"/>
                  <a:pt x="138049" y="18408"/>
                  <a:pt x="151854" y="13806"/>
                </a:cubicBezTo>
                <a:cubicBezTo>
                  <a:pt x="156456" y="27612"/>
                  <a:pt x="152643" y="48715"/>
                  <a:pt x="165659" y="55223"/>
                </a:cubicBezTo>
                <a:cubicBezTo>
                  <a:pt x="207731" y="76260"/>
                  <a:pt x="215620" y="15774"/>
                  <a:pt x="220878" y="0"/>
                </a:cubicBezTo>
                <a:cubicBezTo>
                  <a:pt x="234683" y="4602"/>
                  <a:pt x="252004" y="3516"/>
                  <a:pt x="262293" y="13806"/>
                </a:cubicBezTo>
                <a:cubicBezTo>
                  <a:pt x="272583" y="24096"/>
                  <a:pt x="261545" y="55223"/>
                  <a:pt x="276097" y="55223"/>
                </a:cubicBezTo>
                <a:cubicBezTo>
                  <a:pt x="295621" y="55223"/>
                  <a:pt x="301268" y="24636"/>
                  <a:pt x="317512" y="13806"/>
                </a:cubicBezTo>
                <a:cubicBezTo>
                  <a:pt x="329620" y="5734"/>
                  <a:pt x="345122" y="4602"/>
                  <a:pt x="358927" y="0"/>
                </a:cubicBezTo>
                <a:cubicBezTo>
                  <a:pt x="368130" y="9204"/>
                  <a:pt x="378406" y="17448"/>
                  <a:pt x="386536" y="27612"/>
                </a:cubicBezTo>
                <a:cubicBezTo>
                  <a:pt x="422730" y="72858"/>
                  <a:pt x="395881" y="69029"/>
                  <a:pt x="427951" y="6902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8" grpId="0"/>
      <p:bldP spid="9" grpId="0"/>
      <p:bldP spid="14" grpId="0" animBg="1"/>
      <p:bldP spid="15" grpId="0" animBg="1"/>
      <p:bldP spid="16" grpId="0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1" grpId="0"/>
      <p:bldP spid="22" grpId="0"/>
      <p:bldP spid="23" grpId="0"/>
      <p:bldP spid="24" grpId="0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5068"/>
            <a:ext cx="5307264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Setting a dihybrid cross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76708"/>
              </p:ext>
            </p:extLst>
          </p:nvPr>
        </p:nvGraphicFramePr>
        <p:xfrm>
          <a:off x="964107" y="3074730"/>
          <a:ext cx="4077368" cy="306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3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6" y="997932"/>
            <a:ext cx="1576573" cy="10567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85474" y="1186063"/>
            <a:ext cx="3275263" cy="863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 </a:t>
            </a:r>
            <a:r>
              <a:rPr lang="en-US" sz="3600" u="sng" dirty="0" err="1">
                <a:solidFill>
                  <a:schemeClr val="accent5"/>
                </a:solidFill>
              </a:rPr>
              <a:t>Ff</a:t>
            </a:r>
            <a:r>
              <a:rPr lang="en-US" sz="3600" u="sng" dirty="0" err="1">
                <a:solidFill>
                  <a:srgbClr val="FF0000"/>
                </a:solidFill>
              </a:rPr>
              <a:t>Dd</a:t>
            </a:r>
            <a:r>
              <a:rPr lang="en-US" sz="3600" dirty="0"/>
              <a:t> x </a:t>
            </a:r>
            <a:r>
              <a:rPr lang="en-US" sz="3600" u="sng" dirty="0" err="1">
                <a:solidFill>
                  <a:srgbClr val="009B00"/>
                </a:solidFill>
              </a:rPr>
              <a:t>ff</a:t>
            </a:r>
            <a:r>
              <a:rPr lang="en-US" sz="3600" u="sng" dirty="0" err="1">
                <a:solidFill>
                  <a:srgbClr val="C735A8"/>
                </a:solidFill>
              </a:rPr>
              <a:t>dd</a:t>
            </a:r>
            <a:endParaRPr lang="en-US" sz="3600" u="sng" dirty="0">
              <a:solidFill>
                <a:srgbClr val="C735A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8524" y="3265883"/>
            <a:ext cx="1002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F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800" b="1" dirty="0" err="1">
                <a:solidFill>
                  <a:srgbClr val="4BACC6"/>
                </a:solidFill>
              </a:rPr>
              <a:t>F</a:t>
            </a:r>
            <a:r>
              <a:rPr lang="en-US" sz="2800" b="1" dirty="0" err="1">
                <a:solidFill>
                  <a:srgbClr val="FF0000"/>
                </a:solidFill>
              </a:rPr>
              <a:t>d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200" b="1" dirty="0"/>
          </a:p>
          <a:p>
            <a:pPr algn="ctr"/>
            <a:r>
              <a:rPr lang="en-US" sz="2800" b="1" dirty="0" err="1">
                <a:solidFill>
                  <a:srgbClr val="4BACC6"/>
                </a:solidFill>
              </a:rPr>
              <a:t>f</a:t>
            </a:r>
            <a:r>
              <a:rPr lang="en-US" sz="2800" b="1" dirty="0" err="1">
                <a:solidFill>
                  <a:srgbClr val="FF0000"/>
                </a:solidFill>
              </a:rPr>
              <a:t>D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200" b="1" dirty="0"/>
          </a:p>
          <a:p>
            <a:pPr algn="ctr"/>
            <a:r>
              <a:rPr lang="en-US" sz="2800" b="1" dirty="0" err="1">
                <a:solidFill>
                  <a:srgbClr val="4BACC6"/>
                </a:solidFill>
              </a:rPr>
              <a:t>f</a:t>
            </a:r>
            <a:r>
              <a:rPr lang="en-US" sz="2800" b="1" dirty="0" err="1">
                <a:solidFill>
                  <a:srgbClr val="FF0000"/>
                </a:solidFill>
              </a:rPr>
              <a:t>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59" y="2531977"/>
            <a:ext cx="421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9B00"/>
                </a:solidFill>
              </a:rPr>
              <a:t>f</a:t>
            </a:r>
            <a:r>
              <a:rPr lang="en-US" sz="2800" b="1" dirty="0" err="1">
                <a:solidFill>
                  <a:srgbClr val="C735A8"/>
                </a:solidFill>
              </a:rPr>
              <a:t>d</a:t>
            </a:r>
            <a:r>
              <a:rPr lang="en-US" sz="2800" b="1" dirty="0"/>
              <a:t>       </a:t>
            </a:r>
            <a:r>
              <a:rPr lang="en-US" sz="2800" b="1" dirty="0" err="1">
                <a:solidFill>
                  <a:srgbClr val="009B00"/>
                </a:solidFill>
              </a:rPr>
              <a:t>f</a:t>
            </a:r>
            <a:r>
              <a:rPr lang="en-US" sz="2800" b="1" dirty="0" err="1">
                <a:solidFill>
                  <a:srgbClr val="C735A8"/>
                </a:solidFill>
              </a:rPr>
              <a:t>d</a:t>
            </a:r>
            <a:r>
              <a:rPr lang="en-US" sz="2800" b="1" dirty="0"/>
              <a:t>       </a:t>
            </a:r>
            <a:r>
              <a:rPr lang="en-US" sz="2800" b="1" dirty="0" err="1">
                <a:solidFill>
                  <a:srgbClr val="009B00"/>
                </a:solidFill>
              </a:rPr>
              <a:t>f</a:t>
            </a:r>
            <a:r>
              <a:rPr lang="en-US" sz="2800" b="1" dirty="0" err="1">
                <a:solidFill>
                  <a:srgbClr val="C735A8"/>
                </a:solidFill>
              </a:rPr>
              <a:t>d</a:t>
            </a:r>
            <a:r>
              <a:rPr lang="en-US" sz="2800" b="1" dirty="0"/>
              <a:t>       </a:t>
            </a:r>
            <a:r>
              <a:rPr lang="en-US" sz="2800" b="1" dirty="0" err="1">
                <a:solidFill>
                  <a:srgbClr val="009B00"/>
                </a:solidFill>
              </a:rPr>
              <a:t>f</a:t>
            </a:r>
            <a:r>
              <a:rPr lang="en-US" sz="2800" b="1" dirty="0" err="1">
                <a:solidFill>
                  <a:srgbClr val="C735A8"/>
                </a:solidFill>
              </a:rPr>
              <a:t>d</a:t>
            </a:r>
            <a:r>
              <a:rPr lang="en-US" sz="2800" b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4107" y="3265883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4107" y="3977592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0739" y="4781862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4002" y="5503756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0002" y="3265883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6002" y="3265883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2212" y="3265883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0107" y="4003496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6107" y="3977592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2106" y="3976760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6739" y="4783193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2739" y="4784524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2002" y="4781862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0107" y="5503756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56002" y="5503756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5475" y="5503756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</a:rPr>
              <a:t>f</a:t>
            </a:r>
            <a:r>
              <a:rPr lang="en-US" sz="2800" dirty="0" err="1">
                <a:solidFill>
                  <a:srgbClr val="009B00"/>
                </a:solidFill>
              </a:rPr>
              <a:t>f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 err="1">
                <a:solidFill>
                  <a:srgbClr val="C735A8"/>
                </a:solidFill>
              </a:rPr>
              <a:t>d</a:t>
            </a:r>
            <a:endParaRPr lang="en-US" sz="2800" dirty="0">
              <a:solidFill>
                <a:srgbClr val="C735A8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1264" y="423166"/>
            <a:ext cx="35827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Which percentage of offspring can be predicted to have freckles (F)  AND dimples (D)?</a:t>
            </a:r>
          </a:p>
          <a:p>
            <a:pPr algn="ctr"/>
            <a:endParaRPr lang="en-US" sz="2100" dirty="0"/>
          </a:p>
          <a:p>
            <a:pPr algn="ctr"/>
            <a:endParaRPr lang="en-US" sz="2100" dirty="0"/>
          </a:p>
        </p:txBody>
      </p:sp>
      <p:sp>
        <p:nvSpPr>
          <p:cNvPr id="29" name="Oval 28"/>
          <p:cNvSpPr/>
          <p:nvPr/>
        </p:nvSpPr>
        <p:spPr>
          <a:xfrm>
            <a:off x="1057686" y="3055197"/>
            <a:ext cx="4010526" cy="861419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36106" y="1464529"/>
            <a:ext cx="2657642" cy="369332"/>
          </a:xfrm>
          <a:prstGeom prst="rect">
            <a:avLst/>
          </a:prstGeom>
          <a:solidFill>
            <a:srgbClr val="82CC4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4 out of 16 or 25%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40947" y="1957450"/>
            <a:ext cx="370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Which percentage of offspring can be predicted to have freckles (F)  but NO dimples (d)?</a:t>
            </a:r>
          </a:p>
          <a:p>
            <a:pPr algn="ctr"/>
            <a:endParaRPr lang="en-US" sz="1950" dirty="0"/>
          </a:p>
          <a:p>
            <a:pPr algn="ctr"/>
            <a:endParaRPr lang="en-US" sz="1950" dirty="0"/>
          </a:p>
        </p:txBody>
      </p:sp>
      <p:sp>
        <p:nvSpPr>
          <p:cNvPr id="32" name="Oval 31"/>
          <p:cNvSpPr/>
          <p:nvPr/>
        </p:nvSpPr>
        <p:spPr>
          <a:xfrm>
            <a:off x="1057686" y="3848085"/>
            <a:ext cx="4010526" cy="861419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36106" y="2986426"/>
            <a:ext cx="2657642" cy="369332"/>
          </a:xfrm>
          <a:prstGeom prst="rect">
            <a:avLst/>
          </a:prstGeom>
          <a:solidFill>
            <a:srgbClr val="82CC4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4 out of 16 or 25%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61264" y="3540916"/>
            <a:ext cx="370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Which percentage of offspring can be predicted to have dimples (D) but NO freckles (f)?</a:t>
            </a:r>
          </a:p>
          <a:p>
            <a:pPr algn="ctr"/>
            <a:endParaRPr lang="en-US" sz="1950" dirty="0"/>
          </a:p>
          <a:p>
            <a:pPr algn="ctr"/>
            <a:endParaRPr lang="en-US" sz="1950" dirty="0"/>
          </a:p>
        </p:txBody>
      </p:sp>
      <p:sp>
        <p:nvSpPr>
          <p:cNvPr id="36" name="Oval 35"/>
          <p:cNvSpPr/>
          <p:nvPr/>
        </p:nvSpPr>
        <p:spPr>
          <a:xfrm>
            <a:off x="924002" y="4642337"/>
            <a:ext cx="4010526" cy="861419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36106" y="4573364"/>
            <a:ext cx="2657642" cy="369332"/>
          </a:xfrm>
          <a:prstGeom prst="rect">
            <a:avLst/>
          </a:prstGeom>
          <a:solidFill>
            <a:srgbClr val="82CC4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4 out of 16 or 25%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61264" y="5165800"/>
            <a:ext cx="35827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Which percentage of offspring can be predicted to have no freckles (f) nor dimples (d)?</a:t>
            </a:r>
          </a:p>
          <a:p>
            <a:pPr algn="ctr"/>
            <a:endParaRPr lang="en-US" sz="2100" dirty="0"/>
          </a:p>
          <a:p>
            <a:pPr algn="ctr"/>
            <a:endParaRPr lang="en-US" sz="2100" dirty="0"/>
          </a:p>
        </p:txBody>
      </p:sp>
      <p:sp>
        <p:nvSpPr>
          <p:cNvPr id="39" name="Oval 38"/>
          <p:cNvSpPr/>
          <p:nvPr/>
        </p:nvSpPr>
        <p:spPr>
          <a:xfrm>
            <a:off x="924003" y="5376774"/>
            <a:ext cx="4010526" cy="861419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136106" y="6227552"/>
            <a:ext cx="2657642" cy="369332"/>
          </a:xfrm>
          <a:prstGeom prst="rect">
            <a:avLst/>
          </a:prstGeom>
          <a:solidFill>
            <a:srgbClr val="82CC4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4 out of 16 or 25%</a:t>
            </a:r>
          </a:p>
        </p:txBody>
      </p:sp>
    </p:spTree>
    <p:extLst>
      <p:ext uri="{BB962C8B-B14F-4D97-AF65-F5344CB8AC3E}">
        <p14:creationId xmlns:p14="http://schemas.microsoft.com/office/powerpoint/2010/main" val="31120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29" grpId="1" animBg="1"/>
      <p:bldP spid="30" grpId="0" animBg="1"/>
      <p:bldP spid="31" grpId="0"/>
      <p:bldP spid="32" grpId="0" animBg="1"/>
      <p:bldP spid="32" grpId="1" animBg="1"/>
      <p:bldP spid="33" grpId="0" animBg="1"/>
      <p:bldP spid="34" grpId="0"/>
      <p:bldP spid="36" grpId="0" animBg="1"/>
      <p:bldP spid="36" grpId="1" animBg="1"/>
      <p:bldP spid="37" grpId="0" animBg="1"/>
      <p:bldP spid="38" grpId="0"/>
      <p:bldP spid="39" grpId="0" animBg="1"/>
      <p:bldP spid="39" grpId="1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84" y="965490"/>
            <a:ext cx="901031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Recall that specific statistics were seen in </a:t>
            </a:r>
            <a:r>
              <a:rPr lang="en-US" sz="2500" dirty="0" err="1"/>
              <a:t>Mendelian</a:t>
            </a:r>
            <a:r>
              <a:rPr lang="en-US" sz="2500" dirty="0"/>
              <a:t> genetics when crossing </a:t>
            </a:r>
            <a:r>
              <a:rPr lang="en-US" sz="2500" dirty="0">
                <a:solidFill>
                  <a:srgbClr val="C735A8"/>
                </a:solidFill>
              </a:rPr>
              <a:t>two heterozygous </a:t>
            </a:r>
            <a:r>
              <a:rPr lang="en-US" sz="2500" dirty="0"/>
              <a:t>individuals in </a:t>
            </a:r>
            <a:r>
              <a:rPr lang="en-US" sz="2500" dirty="0">
                <a:solidFill>
                  <a:srgbClr val="009B00"/>
                </a:solidFill>
              </a:rPr>
              <a:t>monohybrid crosses. </a:t>
            </a:r>
          </a:p>
          <a:p>
            <a:pPr marL="0" indent="0">
              <a:buNone/>
            </a:pPr>
            <a:r>
              <a:rPr lang="en-US" sz="2200" b="1" dirty="0"/>
              <a:t>3:1 </a:t>
            </a:r>
            <a:r>
              <a:rPr lang="en-US" sz="2200" dirty="0"/>
              <a:t>Dominant: Recessive</a:t>
            </a:r>
          </a:p>
          <a:p>
            <a:pPr marL="0" indent="0">
              <a:buNone/>
            </a:pPr>
            <a:r>
              <a:rPr lang="en-US" sz="2200" b="1" dirty="0"/>
              <a:t>1: 2: 1 </a:t>
            </a:r>
            <a:r>
              <a:rPr lang="en-US" sz="2200" dirty="0"/>
              <a:t>Homozygous Dominant: Heterozygous: Homozygous Recessive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32" y="3228472"/>
            <a:ext cx="3495842" cy="349584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53263" y="3769895"/>
            <a:ext cx="3101474" cy="2339473"/>
          </a:xfrm>
          <a:prstGeom prst="roundRect">
            <a:avLst>
              <a:gd name="adj" fmla="val 98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Mendel repeated his experiment many times, and always obtained the same results in the F2 generation. </a:t>
            </a:r>
          </a:p>
        </p:txBody>
      </p:sp>
    </p:spTree>
    <p:extLst>
      <p:ext uri="{BB962C8B-B14F-4D97-AF65-F5344CB8AC3E}">
        <p14:creationId xmlns:p14="http://schemas.microsoft.com/office/powerpoint/2010/main" val="33629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0473"/>
            <a:ext cx="8229600" cy="1143000"/>
          </a:xfrm>
        </p:spPr>
        <p:txBody>
          <a:bodyPr/>
          <a:lstStyle/>
          <a:p>
            <a:r>
              <a:rPr lang="en-US" dirty="0"/>
              <a:t>Patterns in Dihybrid Crosses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2054" y="840093"/>
            <a:ext cx="4137818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211" y="866831"/>
            <a:ext cx="4427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similar pattern can be found when creating a dihybrid cross among two individuals who are </a:t>
            </a:r>
            <a:r>
              <a:rPr lang="en-US" sz="2400" b="1" dirty="0"/>
              <a:t>heterozygous for both traits</a:t>
            </a:r>
            <a:r>
              <a:rPr lang="en-US" sz="2400" dirty="0"/>
              <a:t>. </a:t>
            </a:r>
          </a:p>
        </p:txBody>
      </p:sp>
      <p:pic>
        <p:nvPicPr>
          <p:cNvPr id="4" name="Picture 3" descr="93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7" y="4265085"/>
            <a:ext cx="4687824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211" y="2453298"/>
            <a:ext cx="4157578" cy="923330"/>
          </a:xfrm>
          <a:prstGeom prst="rect">
            <a:avLst/>
          </a:prstGeom>
          <a:noFill/>
          <a:ln>
            <a:solidFill>
              <a:srgbClr val="C735A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Example) Crossing two short-tailed brown cats that are both  heterozygous for each trait. 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4457152" y="2668941"/>
            <a:ext cx="484632" cy="472302"/>
          </a:xfrm>
          <a:prstGeom prst="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211" y="3529265"/>
            <a:ext cx="407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Short tails are dominant (S); Brown fur is dominant (B)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997302"/>
            <a:ext cx="4034589" cy="369332"/>
          </a:xfrm>
          <a:prstGeom prst="rect">
            <a:avLst/>
          </a:prstGeom>
          <a:solidFill>
            <a:srgbClr val="C082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 Short-tailed Brown cats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478930"/>
            <a:ext cx="4034589" cy="369332"/>
          </a:xfrm>
          <a:prstGeom prst="rect">
            <a:avLst/>
          </a:prstGeom>
          <a:solidFill>
            <a:srgbClr val="E5C7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Short-tailed white cats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959826"/>
            <a:ext cx="403458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long-tailed Brown cats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6408460"/>
            <a:ext cx="4034589" cy="369332"/>
          </a:xfrm>
          <a:prstGeom prst="rect">
            <a:avLst/>
          </a:prstGeom>
          <a:solidFill>
            <a:srgbClr val="ADEA7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long-tailed white cats</a:t>
            </a:r>
          </a:p>
        </p:txBody>
      </p:sp>
    </p:spTree>
    <p:extLst>
      <p:ext uri="{BB962C8B-B14F-4D97-AF65-F5344CB8AC3E}">
        <p14:creationId xmlns:p14="http://schemas.microsoft.com/office/powerpoint/2010/main" val="250563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894" y="108123"/>
            <a:ext cx="5319295" cy="647783"/>
          </a:xfrm>
        </p:spPr>
        <p:txBody>
          <a:bodyPr>
            <a:normAutofit fontScale="90000"/>
          </a:bodyPr>
          <a:lstStyle/>
          <a:p>
            <a:r>
              <a:rPr lang="en-US" dirty="0"/>
              <a:t>Try this…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010" y="942683"/>
            <a:ext cx="3932990" cy="246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 guinea pigs, short hair (S) is dominant over long hair (s); and black fur (B) is dominant to white fur (b). </a:t>
            </a:r>
          </a:p>
          <a:p>
            <a:pPr marL="0" indent="0" algn="ctr">
              <a:buNone/>
            </a:pPr>
            <a:r>
              <a:rPr lang="en-US" sz="2400" dirty="0"/>
              <a:t>Cross two heterozygous individuals.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330" y="3643482"/>
            <a:ext cx="3932990" cy="286321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46065"/>
              </p:ext>
            </p:extLst>
          </p:nvPr>
        </p:nvGraphicFramePr>
        <p:xfrm>
          <a:off x="788737" y="3144887"/>
          <a:ext cx="3676316" cy="306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3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0030" y="294241"/>
            <a:ext cx="437147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Parental Cross= </a:t>
            </a:r>
            <a:r>
              <a:rPr lang="en-US" sz="2400" dirty="0" err="1"/>
              <a:t>SsBb</a:t>
            </a:r>
            <a:r>
              <a:rPr lang="en-US" sz="2400" dirty="0"/>
              <a:t> x </a:t>
            </a:r>
            <a:r>
              <a:rPr lang="en-US" sz="2400" dirty="0" err="1"/>
              <a:t>SsBb</a:t>
            </a:r>
            <a:endParaRPr lang="en-US" sz="2400" dirty="0"/>
          </a:p>
        </p:txBody>
      </p:sp>
      <p:pic>
        <p:nvPicPr>
          <p:cNvPr id="10" name="Picture 9" descr="fo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53" y="1337508"/>
            <a:ext cx="2596896" cy="18409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8737" y="2700421"/>
            <a:ext cx="84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3347" y="2705768"/>
            <a:ext cx="84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Sb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05767" y="2705768"/>
            <a:ext cx="84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sB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54744" y="2700421"/>
            <a:ext cx="84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sb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18006" y="822746"/>
            <a:ext cx="334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3336" y="755906"/>
            <a:ext cx="334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OUTSIDE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1103" y="822746"/>
            <a:ext cx="33421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INSIDE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8744" y="822746"/>
            <a:ext cx="334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0030" y="1056105"/>
            <a:ext cx="4557300" cy="4411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Both Parents have the same genotype…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053" y="3291935"/>
            <a:ext cx="641684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SB</a:t>
            </a:r>
          </a:p>
          <a:p>
            <a:endParaRPr lang="en-US" b="1" dirty="0"/>
          </a:p>
          <a:p>
            <a:endParaRPr lang="en-US" sz="1400" b="1" dirty="0"/>
          </a:p>
          <a:p>
            <a:r>
              <a:rPr lang="en-US" sz="2000" b="1" dirty="0" err="1"/>
              <a:t>Sb</a:t>
            </a:r>
            <a:endParaRPr lang="en-US" sz="2000" b="1" dirty="0"/>
          </a:p>
          <a:p>
            <a:endParaRPr lang="en-US" sz="2000" b="1" dirty="0"/>
          </a:p>
          <a:p>
            <a:endParaRPr lang="en-US" sz="1200" b="1" dirty="0"/>
          </a:p>
          <a:p>
            <a:r>
              <a:rPr lang="en-US" sz="2000" b="1" dirty="0" err="1"/>
              <a:t>sB</a:t>
            </a:r>
            <a:endParaRPr lang="en-US" sz="2000" b="1" dirty="0"/>
          </a:p>
          <a:p>
            <a:endParaRPr lang="en-US" sz="2000" b="1" dirty="0"/>
          </a:p>
          <a:p>
            <a:endParaRPr lang="en-US" sz="700" b="1" dirty="0"/>
          </a:p>
          <a:p>
            <a:r>
              <a:rPr lang="en-US" sz="2000" b="1" dirty="0" err="1"/>
              <a:t>sb</a:t>
            </a:r>
            <a:endParaRPr lang="en-US" sz="2000" b="1" dirty="0"/>
          </a:p>
        </p:txBody>
      </p:sp>
      <p:pic>
        <p:nvPicPr>
          <p:cNvPr id="8" name="Picture 7" descr="fill it 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6" y="6206076"/>
            <a:ext cx="3636209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41962 0.002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00C5-DAC6-46CC-92FE-8AC5DA06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245F-DF1A-4A6B-8C98-759709D9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 part 3 of </a:t>
            </a:r>
            <a:r>
              <a:rPr lang="en-US" dirty="0" err="1"/>
              <a:t>spongebob</a:t>
            </a:r>
            <a:r>
              <a:rPr lang="en-US" dirty="0"/>
              <a:t> genetics problems (dihybrid crosses)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your pedigree notes in BILL</a:t>
            </a:r>
          </a:p>
        </p:txBody>
      </p:sp>
    </p:spTree>
    <p:extLst>
      <p:ext uri="{BB962C8B-B14F-4D97-AF65-F5344CB8AC3E}">
        <p14:creationId xmlns:p14="http://schemas.microsoft.com/office/powerpoint/2010/main" val="789306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526</Words>
  <Application>Microsoft Office PowerPoint</Application>
  <PresentationFormat>On-screen Show (4:3)</PresentationFormat>
  <Paragraphs>103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Good morning!</vt:lpstr>
      <vt:lpstr>PowerPoint Presentation</vt:lpstr>
      <vt:lpstr>What is a dihybrid cross?</vt:lpstr>
      <vt:lpstr>Setting up a dihybrid cross</vt:lpstr>
      <vt:lpstr>Setting a dihybrid cross</vt:lpstr>
      <vt:lpstr>Patterns</vt:lpstr>
      <vt:lpstr>Patterns in Dihybrid Crosses</vt:lpstr>
      <vt:lpstr>Try this…</vt:lpstr>
      <vt:lpstr>Homework:</vt:lpstr>
    </vt:vector>
  </TitlesOfParts>
  <Company>Biology Roots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DIHYBRID CROSSES</dc:title>
  <dc:creator>Vanessa Jason</dc:creator>
  <cp:lastModifiedBy>Mattson, Hannah</cp:lastModifiedBy>
  <cp:revision>41</cp:revision>
  <dcterms:created xsi:type="dcterms:W3CDTF">2014-11-25T16:33:33Z</dcterms:created>
  <dcterms:modified xsi:type="dcterms:W3CDTF">2020-02-05T20:30:48Z</dcterms:modified>
</cp:coreProperties>
</file>