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5"/>
  </p:notesMasterIdLst>
  <p:handoutMasterIdLst>
    <p:handoutMasterId r:id="rId36"/>
  </p:handoutMasterIdLst>
  <p:sldIdLst>
    <p:sldId id="287" r:id="rId2"/>
    <p:sldId id="284" r:id="rId3"/>
    <p:sldId id="285" r:id="rId4"/>
    <p:sldId id="286" r:id="rId5"/>
    <p:sldId id="291" r:id="rId6"/>
    <p:sldId id="292" r:id="rId7"/>
    <p:sldId id="293" r:id="rId8"/>
    <p:sldId id="294" r:id="rId9"/>
    <p:sldId id="277" r:id="rId10"/>
    <p:sldId id="283" r:id="rId11"/>
    <p:sldId id="280" r:id="rId12"/>
    <p:sldId id="281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89" r:id="rId22"/>
    <p:sldId id="274" r:id="rId23"/>
    <p:sldId id="265" r:id="rId24"/>
    <p:sldId id="282" r:id="rId25"/>
    <p:sldId id="266" r:id="rId26"/>
    <p:sldId id="267" r:id="rId27"/>
    <p:sldId id="290" r:id="rId28"/>
    <p:sldId id="268" r:id="rId29"/>
    <p:sldId id="271" r:id="rId30"/>
    <p:sldId id="269" r:id="rId31"/>
    <p:sldId id="270" r:id="rId32"/>
    <p:sldId id="272" r:id="rId33"/>
    <p:sldId id="278" r:id="rId3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23" autoAdjust="0"/>
  </p:normalViewPr>
  <p:slideViewPr>
    <p:cSldViewPr>
      <p:cViewPr varScale="1">
        <p:scale>
          <a:sx n="62" d="100"/>
          <a:sy n="62" d="100"/>
        </p:scale>
        <p:origin x="14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1945E858-4757-834A-9B78-8F32FCB92767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C0334A5B-4993-F144-8A5C-44A23F37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97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5D0F0-30ED-437F-B8D3-925432F5A1E5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B52C0-91B1-4B3F-9E66-3CDE1288D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1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52C0-91B1-4B3F-9E66-3CDE1288D8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Disrupts exocytosis so acetylcholine</a:t>
            </a:r>
            <a:r>
              <a:rPr lang="en-US" baseline="0" dirty="0"/>
              <a:t> can’t be passed to next neuron</a:t>
            </a:r>
          </a:p>
          <a:p>
            <a:r>
              <a:rPr lang="en-US" baseline="0" dirty="0" err="1"/>
              <a:t>Botulinum</a:t>
            </a:r>
            <a:r>
              <a:rPr lang="en-US" baseline="0" dirty="0"/>
              <a:t> toxin injected in small doses (fatal if in large doses</a:t>
            </a:r>
            <a:r>
              <a:rPr lang="is-IS" baseline="0"/>
              <a:t>… harvested from a bacterium)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DC53F-E731-EB45-988F-6790D902C37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3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48A8-6B21-F545-B860-0678B2AD3A93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DA788-71F4-C34C-9A10-C3B7214D4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7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E7B6-1939-BC47-84B2-0BA7B5914C86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B847B-D513-DE40-891F-83020823E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5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3AA4-5410-B344-BE26-98EC6E49DEF5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B02B-782C-1E49-873E-41891D76C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6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EDCF-B02E-A142-9F77-C90AB68A1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09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F38F1-CEB7-BE4C-9CFA-E59E7F83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7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F6613-30A7-0B47-81F1-584DED9FDE80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E088-844E-B747-ACAE-ED4471D5F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BBEB-0471-8F47-B796-7DA988A62F1C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60BB-E300-5146-8FBA-24005E5F9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1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844C-FB30-CE42-9017-769D2128B537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B1C6-6785-8446-BBF6-DBBDA1F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1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8520-481E-4A4E-89F1-266A1786DB31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6AD3-91E1-5740-85C4-D8817B415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9B43-8F9E-C84D-A4FB-F7D823E7CBA6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8270A-621C-9C49-B4BC-B6EF31A8D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7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86F0-2A36-1946-ACC9-E3AEF084F75E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F88A-7D77-D540-AB59-CDE7F7C91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7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537B-40FD-464C-9816-7CF695AB295B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B2A1-E4B5-7F43-8C14-6E3622752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2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46CC-2D0B-1C47-9F50-EE163B31F31C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32C1-45C0-0140-97A7-A13D50C0F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B6BD9558-58AF-6D43-8830-7E086A844CCD}" type="datetimeFigureOut">
              <a:rPr lang="en-US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209F31E4-7093-924B-8848-DC24CD755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rograms.northlandcollege.edu/biology/Biology1111/animations/transport1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stolaf.edu/people/giannini/flashanimat/transport/diffusion.sw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transport/channel.sw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transport/osmosis.swf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stolaf.edu/people/giannini/flashanimat/transport/secondary%20active%20transport.sw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cellstructures/phagocitosis.swf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vdsb.on.ca/westmin/science/sbi3a1/Cells/Osmosis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tvdsb.on.ca/westmin/science/sbi3a1/Cells/Osmosis.htm" TargetMode="Externa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hyperlink" Target="http://www.tvdsb.on.ca/westmin/science/sbi3a1/Cells/Osmosis.htm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0359-669E-4D8F-88EC-29AEE27C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4B333-52AF-4883-9DB3-53809477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have part 1 of “In &amp; Out of the Cell” worksheet done (keep it on your desk)</a:t>
            </a:r>
          </a:p>
          <a:p>
            <a:r>
              <a:rPr lang="en-US" dirty="0"/>
              <a:t>Begin your next Do Now on page 32</a:t>
            </a:r>
          </a:p>
        </p:txBody>
      </p:sp>
    </p:spTree>
    <p:extLst>
      <p:ext uri="{BB962C8B-B14F-4D97-AF65-F5344CB8AC3E}">
        <p14:creationId xmlns:p14="http://schemas.microsoft.com/office/powerpoint/2010/main" val="197502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1/8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up journal and worksheet</a:t>
            </a:r>
          </a:p>
          <a:p>
            <a:r>
              <a:rPr lang="en-US" dirty="0"/>
              <a:t>Begin on worksheet (Answer #1-11 in journal)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95600"/>
            <a:ext cx="3352799" cy="359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3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CopprplGoth Bd BT" charset="0"/>
                <a:ea typeface="+mj-ea"/>
                <a:cs typeface="+mj-cs"/>
              </a:rPr>
              <a:t>How do your cells get the nutrients they need from the food you eat?</a:t>
            </a:r>
          </a:p>
        </p:txBody>
      </p:sp>
      <p:pic>
        <p:nvPicPr>
          <p:cNvPr id="400388" name="Picture 4" descr="j0282208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429000"/>
            <a:ext cx="885825" cy="8382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0391" name="Picture 7" descr="HM00047_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90800"/>
            <a:ext cx="2278063" cy="2185988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0393" name="AutoShape 9"/>
          <p:cNvSpPr>
            <a:spLocks noChangeArrowheads="1"/>
          </p:cNvSpPr>
          <p:nvPr/>
        </p:nvSpPr>
        <p:spPr bwMode="auto">
          <a:xfrm>
            <a:off x="2590800" y="3657600"/>
            <a:ext cx="6858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394" name="Text Box 10"/>
          <p:cNvSpPr txBox="1">
            <a:spLocks noChangeArrowheads="1"/>
          </p:cNvSpPr>
          <p:nvPr/>
        </p:nvSpPr>
        <p:spPr bwMode="auto">
          <a:xfrm>
            <a:off x="2590800" y="3276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cs typeface="Arial" charset="0"/>
              </a:rPr>
              <a:t>  </a:t>
            </a:r>
            <a:r>
              <a:rPr lang="en-US" b="1">
                <a:cs typeface="Arial" charset="0"/>
              </a:rPr>
              <a:t>EAT</a:t>
            </a:r>
          </a:p>
        </p:txBody>
      </p:sp>
      <p:sp>
        <p:nvSpPr>
          <p:cNvPr id="400398" name="AutoShape 14"/>
          <p:cNvSpPr>
            <a:spLocks noChangeArrowheads="1"/>
          </p:cNvSpPr>
          <p:nvPr/>
        </p:nvSpPr>
        <p:spPr bwMode="auto">
          <a:xfrm>
            <a:off x="4495800" y="3581400"/>
            <a:ext cx="6096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399" name="Text Box 15"/>
          <p:cNvSpPr txBox="1">
            <a:spLocks noChangeArrowheads="1"/>
          </p:cNvSpPr>
          <p:nvPr/>
        </p:nvSpPr>
        <p:spPr bwMode="auto">
          <a:xfrm>
            <a:off x="4419600" y="31242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cs typeface="Arial" charset="0"/>
              </a:rPr>
              <a:t>CHEW</a:t>
            </a:r>
          </a:p>
        </p:txBody>
      </p:sp>
      <p:sp>
        <p:nvSpPr>
          <p:cNvPr id="400400" name="AutoShape 16"/>
          <p:cNvSpPr>
            <a:spLocks noChangeArrowheads="1"/>
          </p:cNvSpPr>
          <p:nvPr/>
        </p:nvSpPr>
        <p:spPr bwMode="auto">
          <a:xfrm rot="-4315932">
            <a:off x="6477000" y="3886200"/>
            <a:ext cx="381000" cy="533400"/>
          </a:xfrm>
          <a:prstGeom prst="octagon">
            <a:avLst>
              <a:gd name="adj" fmla="val 2928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01" name="AutoShape 17"/>
          <p:cNvSpPr>
            <a:spLocks noChangeArrowheads="1"/>
          </p:cNvSpPr>
          <p:nvPr/>
        </p:nvSpPr>
        <p:spPr bwMode="auto">
          <a:xfrm rot="-3738921">
            <a:off x="6096000" y="3200400"/>
            <a:ext cx="457200" cy="76200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>
              <a:solidFill>
                <a:srgbClr val="FF0066"/>
              </a:solidFill>
              <a:cs typeface="Arial" charset="0"/>
            </a:endParaRPr>
          </a:p>
        </p:txBody>
      </p:sp>
      <p:sp>
        <p:nvSpPr>
          <p:cNvPr id="400402" name="AutoShape 18"/>
          <p:cNvSpPr>
            <a:spLocks noChangeArrowheads="1"/>
          </p:cNvSpPr>
          <p:nvPr/>
        </p:nvSpPr>
        <p:spPr bwMode="auto">
          <a:xfrm rot="-3824794">
            <a:off x="5755481" y="3921919"/>
            <a:ext cx="681038" cy="457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03" name="AutoShape 19"/>
          <p:cNvSpPr>
            <a:spLocks noChangeArrowheads="1"/>
          </p:cNvSpPr>
          <p:nvPr/>
        </p:nvSpPr>
        <p:spPr bwMode="auto">
          <a:xfrm>
            <a:off x="7086600" y="3733800"/>
            <a:ext cx="6096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04" name="Text Box 20"/>
          <p:cNvSpPr txBox="1">
            <a:spLocks noChangeArrowheads="1"/>
          </p:cNvSpPr>
          <p:nvPr/>
        </p:nvSpPr>
        <p:spPr bwMode="auto">
          <a:xfrm>
            <a:off x="6858000" y="3276600"/>
            <a:ext cx="1082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>
                <a:cs typeface="Arial" charset="0"/>
              </a:rPr>
              <a:t>DIGEST</a:t>
            </a:r>
          </a:p>
        </p:txBody>
      </p:sp>
      <p:sp>
        <p:nvSpPr>
          <p:cNvPr id="400406" name="AutoShape 22"/>
          <p:cNvSpPr>
            <a:spLocks noChangeArrowheads="1"/>
          </p:cNvSpPr>
          <p:nvPr/>
        </p:nvSpPr>
        <p:spPr bwMode="auto">
          <a:xfrm>
            <a:off x="3352800" y="5410200"/>
            <a:ext cx="304800" cy="381000"/>
          </a:xfrm>
          <a:prstGeom prst="octagon">
            <a:avLst>
              <a:gd name="adj" fmla="val 2928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07" name="Text Box 23"/>
          <p:cNvSpPr txBox="1">
            <a:spLocks noChangeArrowheads="1"/>
          </p:cNvSpPr>
          <p:nvPr/>
        </p:nvSpPr>
        <p:spPr bwMode="auto">
          <a:xfrm>
            <a:off x="2590800" y="4800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cs typeface="Arial" charset="0"/>
              </a:rPr>
              <a:t>FAT</a:t>
            </a:r>
          </a:p>
        </p:txBody>
      </p:sp>
      <p:sp>
        <p:nvSpPr>
          <p:cNvPr id="400409" name="Line 25"/>
          <p:cNvSpPr>
            <a:spLocks noChangeShapeType="1"/>
          </p:cNvSpPr>
          <p:nvPr/>
        </p:nvSpPr>
        <p:spPr bwMode="auto">
          <a:xfrm>
            <a:off x="2895600" y="5181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10" name="AutoShape 26"/>
          <p:cNvSpPr>
            <a:spLocks noChangeArrowheads="1"/>
          </p:cNvSpPr>
          <p:nvPr/>
        </p:nvSpPr>
        <p:spPr bwMode="auto">
          <a:xfrm>
            <a:off x="4191000" y="5334000"/>
            <a:ext cx="228600" cy="228600"/>
          </a:xfrm>
          <a:prstGeom prst="pentag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11" name="Text Box 27"/>
          <p:cNvSpPr txBox="1">
            <a:spLocks noChangeArrowheads="1"/>
          </p:cNvSpPr>
          <p:nvPr/>
        </p:nvSpPr>
        <p:spPr bwMode="auto">
          <a:xfrm>
            <a:off x="3810000" y="4724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cs typeface="Arial" charset="0"/>
              </a:rPr>
              <a:t>SUGAR</a:t>
            </a:r>
          </a:p>
        </p:txBody>
      </p:sp>
      <p:sp>
        <p:nvSpPr>
          <p:cNvPr id="400413" name="Line 29"/>
          <p:cNvSpPr>
            <a:spLocks noChangeShapeType="1"/>
          </p:cNvSpPr>
          <p:nvPr/>
        </p:nvSpPr>
        <p:spPr bwMode="auto">
          <a:xfrm>
            <a:off x="4191000" y="5105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14" name="AutoShape 30"/>
          <p:cNvSpPr>
            <a:spLocks noChangeArrowheads="1"/>
          </p:cNvSpPr>
          <p:nvPr/>
        </p:nvSpPr>
        <p:spPr bwMode="auto">
          <a:xfrm>
            <a:off x="4648200" y="5715000"/>
            <a:ext cx="381000" cy="304800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0415" name="Text Box 31"/>
          <p:cNvSpPr txBox="1">
            <a:spLocks noChangeArrowheads="1"/>
          </p:cNvSpPr>
          <p:nvPr/>
        </p:nvSpPr>
        <p:spPr bwMode="auto">
          <a:xfrm>
            <a:off x="4800600" y="4953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cs typeface="Arial" charset="0"/>
              </a:rPr>
              <a:t>PROTEIN</a:t>
            </a:r>
          </a:p>
        </p:txBody>
      </p:sp>
      <p:sp>
        <p:nvSpPr>
          <p:cNvPr id="400416" name="Line 32"/>
          <p:cNvSpPr>
            <a:spLocks noChangeShapeType="1"/>
          </p:cNvSpPr>
          <p:nvPr/>
        </p:nvSpPr>
        <p:spPr bwMode="auto">
          <a:xfrm flipH="1">
            <a:off x="4953000" y="5334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503" name="Oval 23"/>
          <p:cNvSpPr>
            <a:spLocks noChangeArrowheads="1"/>
          </p:cNvSpPr>
          <p:nvPr/>
        </p:nvSpPr>
        <p:spPr bwMode="auto">
          <a:xfrm>
            <a:off x="5181600" y="1828800"/>
            <a:ext cx="3048000" cy="411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opprplGoth Bd BT" charset="0"/>
                <a:ea typeface="+mj-ea"/>
                <a:cs typeface="+mj-cs"/>
              </a:rPr>
              <a:t>Nutrients Move Through Blood Vessels</a:t>
            </a:r>
          </a:p>
        </p:txBody>
      </p:sp>
      <p:sp>
        <p:nvSpPr>
          <p:cNvPr id="5123" name="AutoShape 15"/>
          <p:cNvSpPr>
            <a:spLocks noGrp="1" noChangeArrowheads="1"/>
          </p:cNvSpPr>
          <p:nvPr>
            <p:ph idx="1"/>
          </p:nvPr>
        </p:nvSpPr>
        <p:spPr>
          <a:xfrm>
            <a:off x="1600200" y="2133600"/>
            <a:ext cx="381000" cy="457200"/>
          </a:xfrm>
          <a:prstGeom prst="octagon">
            <a:avLst>
              <a:gd name="adj" fmla="val 29287"/>
            </a:avLst>
          </a:prstGeom>
          <a:solidFill>
            <a:srgbClr val="80008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en-US" sz="2000">
              <a:latin typeface="Calibri" charset="0"/>
            </a:endParaRPr>
          </a:p>
        </p:txBody>
      </p:sp>
      <p:sp>
        <p:nvSpPr>
          <p:cNvPr id="404485" name="Rectangle 5"/>
          <p:cNvSpPr>
            <a:spLocks noChangeArrowheads="1"/>
          </p:cNvSpPr>
          <p:nvPr/>
        </p:nvSpPr>
        <p:spPr bwMode="auto">
          <a:xfrm>
            <a:off x="381000" y="15240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cs typeface="Arial" charset="0"/>
              </a:rPr>
              <a:t>FAT</a:t>
            </a:r>
          </a:p>
        </p:txBody>
      </p:sp>
      <p:sp>
        <p:nvSpPr>
          <p:cNvPr id="404486" name="Line 6"/>
          <p:cNvSpPr>
            <a:spLocks noChangeShapeType="1"/>
          </p:cNvSpPr>
          <p:nvPr/>
        </p:nvSpPr>
        <p:spPr bwMode="auto">
          <a:xfrm>
            <a:off x="762000" y="1905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87" name="AutoShape 7"/>
          <p:cNvSpPr>
            <a:spLocks noChangeArrowheads="1"/>
          </p:cNvSpPr>
          <p:nvPr/>
        </p:nvSpPr>
        <p:spPr bwMode="auto">
          <a:xfrm>
            <a:off x="1600200" y="3048000"/>
            <a:ext cx="228600" cy="228600"/>
          </a:xfrm>
          <a:prstGeom prst="pentag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88" name="Rectangle 8"/>
          <p:cNvSpPr>
            <a:spLocks noChangeArrowheads="1"/>
          </p:cNvSpPr>
          <p:nvPr/>
        </p:nvSpPr>
        <p:spPr bwMode="auto">
          <a:xfrm>
            <a:off x="304800" y="27432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cs typeface="Arial" charset="0"/>
              </a:rPr>
              <a:t>SUGAR</a:t>
            </a:r>
          </a:p>
        </p:txBody>
      </p:sp>
      <p:sp>
        <p:nvSpPr>
          <p:cNvPr id="404490" name="Line 10"/>
          <p:cNvSpPr>
            <a:spLocks noChangeShapeType="1"/>
          </p:cNvSpPr>
          <p:nvPr/>
        </p:nvSpPr>
        <p:spPr bwMode="auto">
          <a:xfrm>
            <a:off x="838200" y="3124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91" name="AutoShape 11"/>
          <p:cNvSpPr>
            <a:spLocks noChangeArrowheads="1"/>
          </p:cNvSpPr>
          <p:nvPr/>
        </p:nvSpPr>
        <p:spPr bwMode="auto">
          <a:xfrm>
            <a:off x="1600200" y="3886200"/>
            <a:ext cx="381000" cy="304800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92" name="Rectangle 12"/>
          <p:cNvSpPr>
            <a:spLocks noChangeArrowheads="1"/>
          </p:cNvSpPr>
          <p:nvPr/>
        </p:nvSpPr>
        <p:spPr bwMode="auto">
          <a:xfrm>
            <a:off x="304800" y="41910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cs typeface="Arial" charset="0"/>
              </a:rPr>
              <a:t>PROTEIN</a:t>
            </a:r>
          </a:p>
        </p:txBody>
      </p:sp>
      <p:sp>
        <p:nvSpPr>
          <p:cNvPr id="404493" name="Line 13"/>
          <p:cNvSpPr>
            <a:spLocks noChangeShapeType="1"/>
          </p:cNvSpPr>
          <p:nvPr/>
        </p:nvSpPr>
        <p:spPr bwMode="auto">
          <a:xfrm flipV="1">
            <a:off x="685800" y="40386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96" name="Line 16"/>
          <p:cNvSpPr>
            <a:spLocks noChangeShapeType="1"/>
          </p:cNvSpPr>
          <p:nvPr/>
        </p:nvSpPr>
        <p:spPr bwMode="auto">
          <a:xfrm>
            <a:off x="3048000" y="1524000"/>
            <a:ext cx="0" cy="510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97" name="Line 17"/>
          <p:cNvSpPr>
            <a:spLocks noChangeShapeType="1"/>
          </p:cNvSpPr>
          <p:nvPr/>
        </p:nvSpPr>
        <p:spPr bwMode="auto">
          <a:xfrm>
            <a:off x="5105400" y="1524000"/>
            <a:ext cx="0" cy="495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499" name="AutoShape 19"/>
          <p:cNvSpPr>
            <a:spLocks noChangeArrowheads="1"/>
          </p:cNvSpPr>
          <p:nvPr/>
        </p:nvSpPr>
        <p:spPr bwMode="auto">
          <a:xfrm>
            <a:off x="4419600" y="4953000"/>
            <a:ext cx="228600" cy="228600"/>
          </a:xfrm>
          <a:prstGeom prst="pentag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00" name="AutoShape 20"/>
          <p:cNvSpPr>
            <a:spLocks noChangeArrowheads="1"/>
          </p:cNvSpPr>
          <p:nvPr/>
        </p:nvSpPr>
        <p:spPr bwMode="auto">
          <a:xfrm>
            <a:off x="4038600" y="3810000"/>
            <a:ext cx="381000" cy="304800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01" name="AutoShape 21"/>
          <p:cNvSpPr>
            <a:spLocks noChangeArrowheads="1"/>
          </p:cNvSpPr>
          <p:nvPr/>
        </p:nvSpPr>
        <p:spPr bwMode="auto">
          <a:xfrm>
            <a:off x="3505200" y="5867400"/>
            <a:ext cx="381000" cy="304800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02" name="AutoShape 22"/>
          <p:cNvSpPr>
            <a:spLocks noChangeArrowheads="1"/>
          </p:cNvSpPr>
          <p:nvPr/>
        </p:nvSpPr>
        <p:spPr bwMode="auto">
          <a:xfrm>
            <a:off x="3429000" y="2743200"/>
            <a:ext cx="228600" cy="228600"/>
          </a:xfrm>
          <a:prstGeom prst="pentagon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04" name="Oval 24"/>
          <p:cNvSpPr>
            <a:spLocks noChangeArrowheads="1"/>
          </p:cNvSpPr>
          <p:nvPr/>
        </p:nvSpPr>
        <p:spPr bwMode="auto">
          <a:xfrm>
            <a:off x="6553200" y="4572000"/>
            <a:ext cx="914400" cy="914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08" name="Text Box 28"/>
          <p:cNvSpPr txBox="1">
            <a:spLocks noChangeArrowheads="1"/>
          </p:cNvSpPr>
          <p:nvPr/>
        </p:nvSpPr>
        <p:spPr bwMode="auto">
          <a:xfrm>
            <a:off x="3124200" y="15240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BLOOD VESSEL</a:t>
            </a:r>
          </a:p>
        </p:txBody>
      </p:sp>
      <p:sp>
        <p:nvSpPr>
          <p:cNvPr id="404510" name="Line 30"/>
          <p:cNvSpPr>
            <a:spLocks noChangeShapeType="1"/>
          </p:cNvSpPr>
          <p:nvPr/>
        </p:nvSpPr>
        <p:spPr bwMode="auto">
          <a:xfrm>
            <a:off x="2743200" y="243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11" name="Line 31"/>
          <p:cNvSpPr>
            <a:spLocks noChangeShapeType="1"/>
          </p:cNvSpPr>
          <p:nvPr/>
        </p:nvSpPr>
        <p:spPr bwMode="auto">
          <a:xfrm>
            <a:off x="27432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12" name="Line 32"/>
          <p:cNvSpPr>
            <a:spLocks noChangeShapeType="1"/>
          </p:cNvSpPr>
          <p:nvPr/>
        </p:nvSpPr>
        <p:spPr bwMode="auto">
          <a:xfrm>
            <a:off x="2819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13" name="Line 33"/>
          <p:cNvSpPr>
            <a:spLocks noChangeShapeType="1"/>
          </p:cNvSpPr>
          <p:nvPr/>
        </p:nvSpPr>
        <p:spPr bwMode="auto">
          <a:xfrm>
            <a:off x="4953000" y="2667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14" name="Line 34"/>
          <p:cNvSpPr>
            <a:spLocks noChangeShapeType="1"/>
          </p:cNvSpPr>
          <p:nvPr/>
        </p:nvSpPr>
        <p:spPr bwMode="auto">
          <a:xfrm>
            <a:off x="4800600" y="3886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15" name="Line 35"/>
          <p:cNvSpPr>
            <a:spLocks noChangeShapeType="1"/>
          </p:cNvSpPr>
          <p:nvPr/>
        </p:nvSpPr>
        <p:spPr bwMode="auto">
          <a:xfrm flipV="1">
            <a:off x="4876800" y="4724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4516" name="Text Box 36"/>
          <p:cNvSpPr txBox="1">
            <a:spLocks noChangeArrowheads="1"/>
          </p:cNvSpPr>
          <p:nvPr/>
        </p:nvSpPr>
        <p:spPr bwMode="auto">
          <a:xfrm>
            <a:off x="457200" y="57150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SMALL INTESTINE</a:t>
            </a:r>
          </a:p>
        </p:txBody>
      </p:sp>
      <p:sp>
        <p:nvSpPr>
          <p:cNvPr id="404517" name="Text Box 37"/>
          <p:cNvSpPr txBox="1">
            <a:spLocks noChangeArrowheads="1"/>
          </p:cNvSpPr>
          <p:nvPr/>
        </p:nvSpPr>
        <p:spPr bwMode="auto">
          <a:xfrm>
            <a:off x="6248400" y="1981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CELL</a:t>
            </a:r>
          </a:p>
        </p:txBody>
      </p:sp>
      <p:sp>
        <p:nvSpPr>
          <p:cNvPr id="404498" name="AutoShape 18"/>
          <p:cNvSpPr>
            <a:spLocks noChangeArrowheads="1"/>
          </p:cNvSpPr>
          <p:nvPr/>
        </p:nvSpPr>
        <p:spPr bwMode="auto">
          <a:xfrm>
            <a:off x="4419600" y="2438400"/>
            <a:ext cx="304800" cy="381000"/>
          </a:xfrm>
          <a:prstGeom prst="octagon">
            <a:avLst>
              <a:gd name="adj" fmla="val 2928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nimBg="1"/>
      <p:bldP spid="404500" grpId="0" animBg="1"/>
      <p:bldP spid="404501" grpId="0" animBg="1"/>
      <p:bldP spid="404502" grpId="0" animBg="1"/>
      <p:bldP spid="4044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2 Types of Cellular Transport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700" b="1" u="sng" dirty="0">
                <a:solidFill>
                  <a:srgbClr val="FFF597"/>
                </a:solidFill>
                <a:latin typeface="Calibri" charset="0"/>
              </a:rPr>
              <a:t>Passive Transport</a:t>
            </a:r>
            <a:r>
              <a:rPr lang="en-US" sz="2700" dirty="0">
                <a:latin typeface="Calibri" charset="0"/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700" dirty="0">
                <a:latin typeface="Calibri" charset="0"/>
              </a:rPr>
              <a:t>	- </a:t>
            </a:r>
            <a:r>
              <a:rPr lang="en-US" sz="2700" dirty="0">
                <a:solidFill>
                  <a:schemeClr val="tx2"/>
                </a:solidFill>
                <a:latin typeface="Calibri" charset="0"/>
              </a:rPr>
              <a:t>cell uses NO </a:t>
            </a:r>
            <a:r>
              <a:rPr lang="en-US" altLang="ja-JP" sz="2700" dirty="0">
                <a:solidFill>
                  <a:schemeClr val="tx2"/>
                </a:solidFill>
                <a:latin typeface="Calibri" charset="0"/>
              </a:rPr>
              <a:t>energy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700" dirty="0">
                <a:solidFill>
                  <a:schemeClr val="tx2"/>
                </a:solidFill>
                <a:latin typeface="Calibri" charset="0"/>
              </a:rPr>
              <a:t>	- molecules move from an area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700" dirty="0">
                <a:solidFill>
                  <a:schemeClr val="tx2"/>
                </a:solidFill>
                <a:latin typeface="Calibri" charset="0"/>
              </a:rPr>
              <a:t>           of HIGH to LOW concentrations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latin typeface="Calibri" charset="0"/>
              </a:rPr>
              <a:t>Diffusion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latin typeface="Calibri" charset="0"/>
              </a:rPr>
              <a:t>Facilitated Diffusion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latin typeface="Calibri" charset="0"/>
              </a:rPr>
              <a:t>Osmosis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en-US" sz="1200" dirty="0">
              <a:latin typeface="Calibri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700" b="1" u="sng" dirty="0">
                <a:solidFill>
                  <a:srgbClr val="FFF597"/>
                </a:solidFill>
                <a:latin typeface="Calibri" charset="0"/>
              </a:rPr>
              <a:t>Active Transport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700" dirty="0">
                <a:latin typeface="Calibri" charset="0"/>
              </a:rPr>
              <a:t>	- </a:t>
            </a:r>
            <a:r>
              <a:rPr lang="en-US" sz="2700" dirty="0">
                <a:solidFill>
                  <a:schemeClr val="tx2"/>
                </a:solidFill>
                <a:latin typeface="Calibri" charset="0"/>
              </a:rPr>
              <a:t>cell uses energy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700" dirty="0">
                <a:solidFill>
                  <a:schemeClr val="tx2"/>
                </a:solidFill>
                <a:latin typeface="Calibri" charset="0"/>
              </a:rPr>
              <a:t>	- moving molecules from LOW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700" dirty="0">
                <a:solidFill>
                  <a:schemeClr val="tx2"/>
                </a:solidFill>
                <a:latin typeface="Calibri" charset="0"/>
              </a:rPr>
              <a:t>	   to HIGH concentrations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latin typeface="Calibri" charset="0"/>
              </a:rPr>
              <a:t>Protein Pumps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latin typeface="Calibri" charset="0"/>
              </a:rPr>
              <a:t>Endocytosis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latin typeface="Calibri" charset="0"/>
              </a:rPr>
              <a:t>Exocytosis</a:t>
            </a:r>
          </a:p>
        </p:txBody>
      </p:sp>
      <p:grpSp>
        <p:nvGrpSpPr>
          <p:cNvPr id="6147" name="Group 81"/>
          <p:cNvGrpSpPr>
            <a:grpSpLocks/>
          </p:cNvGrpSpPr>
          <p:nvPr/>
        </p:nvGrpSpPr>
        <p:grpSpPr bwMode="auto">
          <a:xfrm>
            <a:off x="4953000" y="4205288"/>
            <a:ext cx="3963988" cy="2652712"/>
            <a:chOff x="2880" y="2400"/>
            <a:chExt cx="2497" cy="1671"/>
          </a:xfrm>
        </p:grpSpPr>
        <p:grpSp>
          <p:nvGrpSpPr>
            <p:cNvPr id="6172" name="Group 25"/>
            <p:cNvGrpSpPr>
              <a:grpSpLocks/>
            </p:cNvGrpSpPr>
            <p:nvPr/>
          </p:nvGrpSpPr>
          <p:grpSpPr bwMode="auto">
            <a:xfrm>
              <a:off x="2880" y="2400"/>
              <a:ext cx="2497" cy="1671"/>
              <a:chOff x="2976" y="2400"/>
              <a:chExt cx="2497" cy="1671"/>
            </a:xfrm>
          </p:grpSpPr>
          <p:sp>
            <p:nvSpPr>
              <p:cNvPr id="6175" name="Oval 26"/>
              <p:cNvSpPr>
                <a:spLocks noChangeArrowheads="1"/>
              </p:cNvSpPr>
              <p:nvPr/>
            </p:nvSpPr>
            <p:spPr bwMode="auto">
              <a:xfrm>
                <a:off x="4560" y="36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6176" name="Group 27"/>
              <p:cNvGrpSpPr>
                <a:grpSpLocks/>
              </p:cNvGrpSpPr>
              <p:nvPr/>
            </p:nvGrpSpPr>
            <p:grpSpPr bwMode="auto">
              <a:xfrm>
                <a:off x="2976" y="2400"/>
                <a:ext cx="2497" cy="1671"/>
                <a:chOff x="2976" y="2400"/>
                <a:chExt cx="2497" cy="1671"/>
              </a:xfrm>
            </p:grpSpPr>
            <p:sp>
              <p:nvSpPr>
                <p:cNvPr id="6177" name="Freeform 28"/>
                <p:cNvSpPr>
                  <a:spLocks/>
                </p:cNvSpPr>
                <p:nvPr/>
              </p:nvSpPr>
              <p:spPr bwMode="auto">
                <a:xfrm>
                  <a:off x="2976" y="2933"/>
                  <a:ext cx="1877" cy="827"/>
                </a:xfrm>
                <a:custGeom>
                  <a:avLst/>
                  <a:gdLst>
                    <a:gd name="T0" fmla="*/ 0 w 1877"/>
                    <a:gd name="T1" fmla="*/ 814 h 827"/>
                    <a:gd name="T2" fmla="*/ 88 w 1877"/>
                    <a:gd name="T3" fmla="*/ 781 h 827"/>
                    <a:gd name="T4" fmla="*/ 135 w 1877"/>
                    <a:gd name="T5" fmla="*/ 753 h 827"/>
                    <a:gd name="T6" fmla="*/ 183 w 1877"/>
                    <a:gd name="T7" fmla="*/ 692 h 827"/>
                    <a:gd name="T8" fmla="*/ 291 w 1877"/>
                    <a:gd name="T9" fmla="*/ 604 h 827"/>
                    <a:gd name="T10" fmla="*/ 386 w 1877"/>
                    <a:gd name="T11" fmla="*/ 482 h 827"/>
                    <a:gd name="T12" fmla="*/ 420 w 1877"/>
                    <a:gd name="T13" fmla="*/ 421 h 827"/>
                    <a:gd name="T14" fmla="*/ 434 w 1877"/>
                    <a:gd name="T15" fmla="*/ 401 h 827"/>
                    <a:gd name="T16" fmla="*/ 454 w 1877"/>
                    <a:gd name="T17" fmla="*/ 340 h 827"/>
                    <a:gd name="T18" fmla="*/ 481 w 1877"/>
                    <a:gd name="T19" fmla="*/ 299 h 827"/>
                    <a:gd name="T20" fmla="*/ 495 w 1877"/>
                    <a:gd name="T21" fmla="*/ 279 h 827"/>
                    <a:gd name="T22" fmla="*/ 583 w 1877"/>
                    <a:gd name="T23" fmla="*/ 150 h 827"/>
                    <a:gd name="T24" fmla="*/ 678 w 1877"/>
                    <a:gd name="T25" fmla="*/ 69 h 827"/>
                    <a:gd name="T26" fmla="*/ 718 w 1877"/>
                    <a:gd name="T27" fmla="*/ 35 h 827"/>
                    <a:gd name="T28" fmla="*/ 759 w 1877"/>
                    <a:gd name="T29" fmla="*/ 22 h 827"/>
                    <a:gd name="T30" fmla="*/ 799 w 1877"/>
                    <a:gd name="T31" fmla="*/ 8 h 827"/>
                    <a:gd name="T32" fmla="*/ 1003 w 1877"/>
                    <a:gd name="T33" fmla="*/ 55 h 827"/>
                    <a:gd name="T34" fmla="*/ 1057 w 1877"/>
                    <a:gd name="T35" fmla="*/ 123 h 827"/>
                    <a:gd name="T36" fmla="*/ 1091 w 1877"/>
                    <a:gd name="T37" fmla="*/ 184 h 827"/>
                    <a:gd name="T38" fmla="*/ 1132 w 1877"/>
                    <a:gd name="T39" fmla="*/ 245 h 827"/>
                    <a:gd name="T40" fmla="*/ 1159 w 1877"/>
                    <a:gd name="T41" fmla="*/ 306 h 827"/>
                    <a:gd name="T42" fmla="*/ 1199 w 1877"/>
                    <a:gd name="T43" fmla="*/ 381 h 827"/>
                    <a:gd name="T44" fmla="*/ 1226 w 1877"/>
                    <a:gd name="T45" fmla="*/ 462 h 827"/>
                    <a:gd name="T46" fmla="*/ 1254 w 1877"/>
                    <a:gd name="T47" fmla="*/ 503 h 827"/>
                    <a:gd name="T48" fmla="*/ 1308 w 1877"/>
                    <a:gd name="T49" fmla="*/ 645 h 827"/>
                    <a:gd name="T50" fmla="*/ 1355 w 1877"/>
                    <a:gd name="T51" fmla="*/ 706 h 827"/>
                    <a:gd name="T52" fmla="*/ 1375 w 1877"/>
                    <a:gd name="T53" fmla="*/ 747 h 827"/>
                    <a:gd name="T54" fmla="*/ 1450 w 1877"/>
                    <a:gd name="T55" fmla="*/ 767 h 827"/>
                    <a:gd name="T56" fmla="*/ 1619 w 1877"/>
                    <a:gd name="T57" fmla="*/ 808 h 827"/>
                    <a:gd name="T58" fmla="*/ 1877 w 1877"/>
                    <a:gd name="T59" fmla="*/ 814 h 82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877"/>
                    <a:gd name="T91" fmla="*/ 0 h 827"/>
                    <a:gd name="T92" fmla="*/ 1877 w 1877"/>
                    <a:gd name="T93" fmla="*/ 827 h 82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877" h="827">
                      <a:moveTo>
                        <a:pt x="0" y="814"/>
                      </a:moveTo>
                      <a:cubicBezTo>
                        <a:pt x="29" y="805"/>
                        <a:pt x="62" y="798"/>
                        <a:pt x="88" y="781"/>
                      </a:cubicBezTo>
                      <a:cubicBezTo>
                        <a:pt x="138" y="750"/>
                        <a:pt x="94" y="768"/>
                        <a:pt x="135" y="753"/>
                      </a:cubicBezTo>
                      <a:cubicBezTo>
                        <a:pt x="157" y="732"/>
                        <a:pt x="160" y="711"/>
                        <a:pt x="183" y="692"/>
                      </a:cubicBezTo>
                      <a:cubicBezTo>
                        <a:pt x="219" y="662"/>
                        <a:pt x="262" y="647"/>
                        <a:pt x="291" y="604"/>
                      </a:cubicBezTo>
                      <a:cubicBezTo>
                        <a:pt x="321" y="560"/>
                        <a:pt x="350" y="520"/>
                        <a:pt x="386" y="482"/>
                      </a:cubicBezTo>
                      <a:cubicBezTo>
                        <a:pt x="398" y="447"/>
                        <a:pt x="390" y="466"/>
                        <a:pt x="420" y="421"/>
                      </a:cubicBezTo>
                      <a:cubicBezTo>
                        <a:pt x="425" y="414"/>
                        <a:pt x="434" y="401"/>
                        <a:pt x="434" y="401"/>
                      </a:cubicBezTo>
                      <a:cubicBezTo>
                        <a:pt x="449" y="353"/>
                        <a:pt x="442" y="374"/>
                        <a:pt x="454" y="340"/>
                      </a:cubicBezTo>
                      <a:cubicBezTo>
                        <a:pt x="459" y="325"/>
                        <a:pt x="472" y="313"/>
                        <a:pt x="481" y="299"/>
                      </a:cubicBezTo>
                      <a:cubicBezTo>
                        <a:pt x="486" y="292"/>
                        <a:pt x="495" y="279"/>
                        <a:pt x="495" y="279"/>
                      </a:cubicBezTo>
                      <a:cubicBezTo>
                        <a:pt x="509" y="235"/>
                        <a:pt x="537" y="165"/>
                        <a:pt x="583" y="150"/>
                      </a:cubicBezTo>
                      <a:cubicBezTo>
                        <a:pt x="605" y="117"/>
                        <a:pt x="647" y="95"/>
                        <a:pt x="678" y="69"/>
                      </a:cubicBezTo>
                      <a:cubicBezTo>
                        <a:pt x="694" y="56"/>
                        <a:pt x="699" y="43"/>
                        <a:pt x="718" y="35"/>
                      </a:cubicBezTo>
                      <a:cubicBezTo>
                        <a:pt x="731" y="29"/>
                        <a:pt x="745" y="26"/>
                        <a:pt x="759" y="22"/>
                      </a:cubicBezTo>
                      <a:cubicBezTo>
                        <a:pt x="772" y="18"/>
                        <a:pt x="799" y="8"/>
                        <a:pt x="799" y="8"/>
                      </a:cubicBezTo>
                      <a:cubicBezTo>
                        <a:pt x="954" y="16"/>
                        <a:pt x="914" y="0"/>
                        <a:pt x="1003" y="55"/>
                      </a:cubicBezTo>
                      <a:cubicBezTo>
                        <a:pt x="1042" y="111"/>
                        <a:pt x="1023" y="89"/>
                        <a:pt x="1057" y="123"/>
                      </a:cubicBezTo>
                      <a:cubicBezTo>
                        <a:pt x="1064" y="145"/>
                        <a:pt x="1091" y="184"/>
                        <a:pt x="1091" y="184"/>
                      </a:cubicBezTo>
                      <a:cubicBezTo>
                        <a:pt x="1100" y="212"/>
                        <a:pt x="1111" y="225"/>
                        <a:pt x="1132" y="245"/>
                      </a:cubicBezTo>
                      <a:cubicBezTo>
                        <a:pt x="1147" y="294"/>
                        <a:pt x="1137" y="274"/>
                        <a:pt x="1159" y="306"/>
                      </a:cubicBezTo>
                      <a:cubicBezTo>
                        <a:pt x="1168" y="335"/>
                        <a:pt x="1181" y="356"/>
                        <a:pt x="1199" y="381"/>
                      </a:cubicBezTo>
                      <a:cubicBezTo>
                        <a:pt x="1207" y="403"/>
                        <a:pt x="1214" y="440"/>
                        <a:pt x="1226" y="462"/>
                      </a:cubicBezTo>
                      <a:cubicBezTo>
                        <a:pt x="1234" y="476"/>
                        <a:pt x="1254" y="503"/>
                        <a:pt x="1254" y="503"/>
                      </a:cubicBezTo>
                      <a:cubicBezTo>
                        <a:pt x="1269" y="553"/>
                        <a:pt x="1291" y="596"/>
                        <a:pt x="1308" y="645"/>
                      </a:cubicBezTo>
                      <a:cubicBezTo>
                        <a:pt x="1316" y="669"/>
                        <a:pt x="1355" y="706"/>
                        <a:pt x="1355" y="706"/>
                      </a:cubicBezTo>
                      <a:cubicBezTo>
                        <a:pt x="1358" y="715"/>
                        <a:pt x="1366" y="742"/>
                        <a:pt x="1375" y="747"/>
                      </a:cubicBezTo>
                      <a:cubicBezTo>
                        <a:pt x="1458" y="795"/>
                        <a:pt x="1354" y="700"/>
                        <a:pt x="1450" y="767"/>
                      </a:cubicBezTo>
                      <a:cubicBezTo>
                        <a:pt x="1502" y="803"/>
                        <a:pt x="1557" y="803"/>
                        <a:pt x="1619" y="808"/>
                      </a:cubicBezTo>
                      <a:cubicBezTo>
                        <a:pt x="1727" y="827"/>
                        <a:pt x="1641" y="814"/>
                        <a:pt x="1877" y="81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Oval 29"/>
                <p:cNvSpPr>
                  <a:spLocks noChangeArrowheads="1"/>
                </p:cNvSpPr>
                <p:nvPr/>
              </p:nvSpPr>
              <p:spPr bwMode="auto">
                <a:xfrm>
                  <a:off x="4417" y="36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179" name="Oval 30"/>
                <p:cNvSpPr>
                  <a:spLocks noChangeArrowheads="1"/>
                </p:cNvSpPr>
                <p:nvPr/>
              </p:nvSpPr>
              <p:spPr bwMode="auto">
                <a:xfrm>
                  <a:off x="4513" y="3264"/>
                  <a:ext cx="96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6180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9" y="340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Line 32"/>
                <p:cNvSpPr>
                  <a:spLocks noChangeShapeType="1"/>
                </p:cNvSpPr>
                <p:nvPr/>
              </p:nvSpPr>
              <p:spPr bwMode="auto">
                <a:xfrm>
                  <a:off x="4561" y="34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465" y="36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3" name="Line 34"/>
                <p:cNvSpPr>
                  <a:spLocks noChangeShapeType="1"/>
                </p:cNvSpPr>
                <p:nvPr/>
              </p:nvSpPr>
              <p:spPr bwMode="auto">
                <a:xfrm>
                  <a:off x="4561" y="360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4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61" y="3408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5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4033" y="2880"/>
                  <a:ext cx="336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6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41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7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3985" y="3312"/>
                  <a:ext cx="33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601" y="312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alibri" charset="0"/>
                    </a:rPr>
                    <a:t>high</a:t>
                  </a:r>
                </a:p>
              </p:txBody>
            </p:sp>
            <p:sp>
              <p:nvSpPr>
                <p:cNvPr id="618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17" y="3840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>
                      <a:latin typeface="Calibri" charset="0"/>
                    </a:rPr>
                    <a:t>low</a:t>
                  </a:r>
                </a:p>
              </p:txBody>
            </p:sp>
            <p:sp>
              <p:nvSpPr>
                <p:cNvPr id="6190" name="AutoShape 41"/>
                <p:cNvSpPr>
                  <a:spLocks noChangeArrowheads="1"/>
                </p:cNvSpPr>
                <p:nvPr/>
              </p:nvSpPr>
              <p:spPr bwMode="auto">
                <a:xfrm>
                  <a:off x="4513" y="2400"/>
                  <a:ext cx="960" cy="816"/>
                </a:xfrm>
                <a:prstGeom prst="wedgeEllipseCallout">
                  <a:avLst>
                    <a:gd name="adj1" fmla="val -34375"/>
                    <a:gd name="adj2" fmla="val 6531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>
                      <a:latin typeface="Calibri" charset="0"/>
                    </a:rPr>
                    <a:t>This is gonna be hard work!!</a:t>
                  </a:r>
                </a:p>
              </p:txBody>
            </p:sp>
          </p:grpSp>
        </p:grpSp>
        <p:sp>
          <p:nvSpPr>
            <p:cNvPr id="6173" name="Oval 78"/>
            <p:cNvSpPr>
              <a:spLocks noChangeArrowheads="1"/>
            </p:cNvSpPr>
            <p:nvPr/>
          </p:nvSpPr>
          <p:spPr bwMode="auto">
            <a:xfrm>
              <a:off x="451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174" name="Oval 79"/>
            <p:cNvSpPr>
              <a:spLocks noChangeArrowheads="1"/>
            </p:cNvSpPr>
            <p:nvPr/>
          </p:nvSpPr>
          <p:spPr bwMode="auto">
            <a:xfrm>
              <a:off x="4368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6148" name="Group 82"/>
          <p:cNvGrpSpPr>
            <a:grpSpLocks/>
          </p:cNvGrpSpPr>
          <p:nvPr/>
        </p:nvGrpSpPr>
        <p:grpSpPr bwMode="auto">
          <a:xfrm>
            <a:off x="4876800" y="914400"/>
            <a:ext cx="3276600" cy="2805113"/>
            <a:chOff x="3072" y="576"/>
            <a:chExt cx="2064" cy="1767"/>
          </a:xfrm>
        </p:grpSpPr>
        <p:grpSp>
          <p:nvGrpSpPr>
            <p:cNvPr id="6151" name="Group 5"/>
            <p:cNvGrpSpPr>
              <a:grpSpLocks/>
            </p:cNvGrpSpPr>
            <p:nvPr/>
          </p:nvGrpSpPr>
          <p:grpSpPr bwMode="auto">
            <a:xfrm>
              <a:off x="3072" y="576"/>
              <a:ext cx="2064" cy="1767"/>
              <a:chOff x="3072" y="576"/>
              <a:chExt cx="2064" cy="1767"/>
            </a:xfrm>
          </p:grpSpPr>
          <p:sp>
            <p:nvSpPr>
              <p:cNvPr id="6153" name="Line 6"/>
              <p:cNvSpPr>
                <a:spLocks noChangeShapeType="1"/>
              </p:cNvSpPr>
              <p:nvPr/>
            </p:nvSpPr>
            <p:spPr bwMode="auto">
              <a:xfrm>
                <a:off x="4176" y="1248"/>
                <a:ext cx="33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54" name="Group 7"/>
              <p:cNvGrpSpPr>
                <a:grpSpLocks/>
              </p:cNvGrpSpPr>
              <p:nvPr/>
            </p:nvGrpSpPr>
            <p:grpSpPr bwMode="auto">
              <a:xfrm>
                <a:off x="3072" y="576"/>
                <a:ext cx="2064" cy="1767"/>
                <a:chOff x="3120" y="576"/>
                <a:chExt cx="2064" cy="1767"/>
              </a:xfrm>
            </p:grpSpPr>
            <p:sp>
              <p:nvSpPr>
                <p:cNvPr id="6155" name="Line 8"/>
                <p:cNvSpPr>
                  <a:spLocks noChangeShapeType="1"/>
                </p:cNvSpPr>
                <p:nvPr/>
              </p:nvSpPr>
              <p:spPr bwMode="auto">
                <a:xfrm>
                  <a:off x="3984" y="1152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156" name="Group 9"/>
                <p:cNvGrpSpPr>
                  <a:grpSpLocks/>
                </p:cNvGrpSpPr>
                <p:nvPr/>
              </p:nvGrpSpPr>
              <p:grpSpPr bwMode="auto">
                <a:xfrm>
                  <a:off x="3120" y="576"/>
                  <a:ext cx="2064" cy="1767"/>
                  <a:chOff x="3120" y="576"/>
                  <a:chExt cx="2064" cy="1767"/>
                </a:xfrm>
              </p:grpSpPr>
              <p:sp>
                <p:nvSpPr>
                  <p:cNvPr id="6157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1152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sp>
                <p:nvSpPr>
                  <p:cNvPr id="615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charset="0"/>
                    </a:endParaRPr>
                  </a:p>
                </p:txBody>
              </p:sp>
              <p:grpSp>
                <p:nvGrpSpPr>
                  <p:cNvPr id="6160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120" y="576"/>
                    <a:ext cx="2064" cy="1767"/>
                    <a:chOff x="3120" y="576"/>
                    <a:chExt cx="2064" cy="1767"/>
                  </a:xfrm>
                </p:grpSpPr>
                <p:sp>
                  <p:nvSpPr>
                    <p:cNvPr id="6161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120" y="1296"/>
                      <a:ext cx="1877" cy="827"/>
                    </a:xfrm>
                    <a:custGeom>
                      <a:avLst/>
                      <a:gdLst>
                        <a:gd name="T0" fmla="*/ 0 w 1877"/>
                        <a:gd name="T1" fmla="*/ 814 h 827"/>
                        <a:gd name="T2" fmla="*/ 88 w 1877"/>
                        <a:gd name="T3" fmla="*/ 781 h 827"/>
                        <a:gd name="T4" fmla="*/ 135 w 1877"/>
                        <a:gd name="T5" fmla="*/ 753 h 827"/>
                        <a:gd name="T6" fmla="*/ 183 w 1877"/>
                        <a:gd name="T7" fmla="*/ 692 h 827"/>
                        <a:gd name="T8" fmla="*/ 291 w 1877"/>
                        <a:gd name="T9" fmla="*/ 604 h 827"/>
                        <a:gd name="T10" fmla="*/ 386 w 1877"/>
                        <a:gd name="T11" fmla="*/ 482 h 827"/>
                        <a:gd name="T12" fmla="*/ 420 w 1877"/>
                        <a:gd name="T13" fmla="*/ 421 h 827"/>
                        <a:gd name="T14" fmla="*/ 434 w 1877"/>
                        <a:gd name="T15" fmla="*/ 401 h 827"/>
                        <a:gd name="T16" fmla="*/ 454 w 1877"/>
                        <a:gd name="T17" fmla="*/ 340 h 827"/>
                        <a:gd name="T18" fmla="*/ 481 w 1877"/>
                        <a:gd name="T19" fmla="*/ 299 h 827"/>
                        <a:gd name="T20" fmla="*/ 495 w 1877"/>
                        <a:gd name="T21" fmla="*/ 279 h 827"/>
                        <a:gd name="T22" fmla="*/ 583 w 1877"/>
                        <a:gd name="T23" fmla="*/ 150 h 827"/>
                        <a:gd name="T24" fmla="*/ 678 w 1877"/>
                        <a:gd name="T25" fmla="*/ 69 h 827"/>
                        <a:gd name="T26" fmla="*/ 718 w 1877"/>
                        <a:gd name="T27" fmla="*/ 35 h 827"/>
                        <a:gd name="T28" fmla="*/ 759 w 1877"/>
                        <a:gd name="T29" fmla="*/ 22 h 827"/>
                        <a:gd name="T30" fmla="*/ 799 w 1877"/>
                        <a:gd name="T31" fmla="*/ 8 h 827"/>
                        <a:gd name="T32" fmla="*/ 1003 w 1877"/>
                        <a:gd name="T33" fmla="*/ 55 h 827"/>
                        <a:gd name="T34" fmla="*/ 1057 w 1877"/>
                        <a:gd name="T35" fmla="*/ 123 h 827"/>
                        <a:gd name="T36" fmla="*/ 1091 w 1877"/>
                        <a:gd name="T37" fmla="*/ 184 h 827"/>
                        <a:gd name="T38" fmla="*/ 1132 w 1877"/>
                        <a:gd name="T39" fmla="*/ 245 h 827"/>
                        <a:gd name="T40" fmla="*/ 1159 w 1877"/>
                        <a:gd name="T41" fmla="*/ 306 h 827"/>
                        <a:gd name="T42" fmla="*/ 1199 w 1877"/>
                        <a:gd name="T43" fmla="*/ 381 h 827"/>
                        <a:gd name="T44" fmla="*/ 1226 w 1877"/>
                        <a:gd name="T45" fmla="*/ 462 h 827"/>
                        <a:gd name="T46" fmla="*/ 1254 w 1877"/>
                        <a:gd name="T47" fmla="*/ 503 h 827"/>
                        <a:gd name="T48" fmla="*/ 1308 w 1877"/>
                        <a:gd name="T49" fmla="*/ 645 h 827"/>
                        <a:gd name="T50" fmla="*/ 1355 w 1877"/>
                        <a:gd name="T51" fmla="*/ 706 h 827"/>
                        <a:gd name="T52" fmla="*/ 1375 w 1877"/>
                        <a:gd name="T53" fmla="*/ 747 h 827"/>
                        <a:gd name="T54" fmla="*/ 1450 w 1877"/>
                        <a:gd name="T55" fmla="*/ 767 h 827"/>
                        <a:gd name="T56" fmla="*/ 1619 w 1877"/>
                        <a:gd name="T57" fmla="*/ 808 h 827"/>
                        <a:gd name="T58" fmla="*/ 1877 w 1877"/>
                        <a:gd name="T59" fmla="*/ 814 h 827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w 1877"/>
                        <a:gd name="T91" fmla="*/ 0 h 827"/>
                        <a:gd name="T92" fmla="*/ 1877 w 1877"/>
                        <a:gd name="T93" fmla="*/ 827 h 827"/>
                      </a:gdLst>
                      <a:ahLst/>
                      <a:cxnLst>
                        <a:cxn ang="T60">
                          <a:pos x="T0" y="T1"/>
                        </a:cxn>
                        <a:cxn ang="T61">
                          <a:pos x="T2" y="T3"/>
                        </a:cxn>
                        <a:cxn ang="T62">
                          <a:pos x="T4" y="T5"/>
                        </a:cxn>
                        <a:cxn ang="T63">
                          <a:pos x="T6" y="T7"/>
                        </a:cxn>
                        <a:cxn ang="T64">
                          <a:pos x="T8" y="T9"/>
                        </a:cxn>
                        <a:cxn ang="T65">
                          <a:pos x="T10" y="T11"/>
                        </a:cxn>
                        <a:cxn ang="T66">
                          <a:pos x="T12" y="T13"/>
                        </a:cxn>
                        <a:cxn ang="T67">
                          <a:pos x="T14" y="T15"/>
                        </a:cxn>
                        <a:cxn ang="T68">
                          <a:pos x="T16" y="T17"/>
                        </a:cxn>
                        <a:cxn ang="T69">
                          <a:pos x="T18" y="T19"/>
                        </a:cxn>
                        <a:cxn ang="T70">
                          <a:pos x="T20" y="T21"/>
                        </a:cxn>
                        <a:cxn ang="T71">
                          <a:pos x="T22" y="T23"/>
                        </a:cxn>
                        <a:cxn ang="T72">
                          <a:pos x="T24" y="T25"/>
                        </a:cxn>
                        <a:cxn ang="T73">
                          <a:pos x="T26" y="T27"/>
                        </a:cxn>
                        <a:cxn ang="T74">
                          <a:pos x="T28" y="T29"/>
                        </a:cxn>
                        <a:cxn ang="T75">
                          <a:pos x="T30" y="T31"/>
                        </a:cxn>
                        <a:cxn ang="T76">
                          <a:pos x="T32" y="T33"/>
                        </a:cxn>
                        <a:cxn ang="T77">
                          <a:pos x="T34" y="T35"/>
                        </a:cxn>
                        <a:cxn ang="T78">
                          <a:pos x="T36" y="T37"/>
                        </a:cxn>
                        <a:cxn ang="T79">
                          <a:pos x="T38" y="T39"/>
                        </a:cxn>
                        <a:cxn ang="T80">
                          <a:pos x="T40" y="T41"/>
                        </a:cxn>
                        <a:cxn ang="T81">
                          <a:pos x="T42" y="T43"/>
                        </a:cxn>
                        <a:cxn ang="T82">
                          <a:pos x="T44" y="T45"/>
                        </a:cxn>
                        <a:cxn ang="T83">
                          <a:pos x="T46" y="T47"/>
                        </a:cxn>
                        <a:cxn ang="T84">
                          <a:pos x="T48" y="T49"/>
                        </a:cxn>
                        <a:cxn ang="T85">
                          <a:pos x="T50" y="T51"/>
                        </a:cxn>
                        <a:cxn ang="T86">
                          <a:pos x="T52" y="T53"/>
                        </a:cxn>
                        <a:cxn ang="T87">
                          <a:pos x="T54" y="T55"/>
                        </a:cxn>
                        <a:cxn ang="T88">
                          <a:pos x="T56" y="T57"/>
                        </a:cxn>
                        <a:cxn ang="T89">
                          <a:pos x="T58" y="T59"/>
                        </a:cxn>
                      </a:cxnLst>
                      <a:rect l="T90" t="T91" r="T92" b="T93"/>
                      <a:pathLst>
                        <a:path w="1877" h="827">
                          <a:moveTo>
                            <a:pt x="0" y="814"/>
                          </a:moveTo>
                          <a:cubicBezTo>
                            <a:pt x="29" y="805"/>
                            <a:pt x="62" y="798"/>
                            <a:pt x="88" y="781"/>
                          </a:cubicBezTo>
                          <a:cubicBezTo>
                            <a:pt x="138" y="750"/>
                            <a:pt x="94" y="768"/>
                            <a:pt x="135" y="753"/>
                          </a:cubicBezTo>
                          <a:cubicBezTo>
                            <a:pt x="157" y="732"/>
                            <a:pt x="160" y="711"/>
                            <a:pt x="183" y="692"/>
                          </a:cubicBezTo>
                          <a:cubicBezTo>
                            <a:pt x="219" y="662"/>
                            <a:pt x="262" y="647"/>
                            <a:pt x="291" y="604"/>
                          </a:cubicBezTo>
                          <a:cubicBezTo>
                            <a:pt x="321" y="560"/>
                            <a:pt x="350" y="520"/>
                            <a:pt x="386" y="482"/>
                          </a:cubicBezTo>
                          <a:cubicBezTo>
                            <a:pt x="398" y="447"/>
                            <a:pt x="390" y="466"/>
                            <a:pt x="420" y="421"/>
                          </a:cubicBezTo>
                          <a:cubicBezTo>
                            <a:pt x="425" y="414"/>
                            <a:pt x="434" y="401"/>
                            <a:pt x="434" y="401"/>
                          </a:cubicBezTo>
                          <a:cubicBezTo>
                            <a:pt x="449" y="353"/>
                            <a:pt x="442" y="374"/>
                            <a:pt x="454" y="340"/>
                          </a:cubicBezTo>
                          <a:cubicBezTo>
                            <a:pt x="459" y="325"/>
                            <a:pt x="472" y="313"/>
                            <a:pt x="481" y="299"/>
                          </a:cubicBezTo>
                          <a:cubicBezTo>
                            <a:pt x="486" y="292"/>
                            <a:pt x="495" y="279"/>
                            <a:pt x="495" y="279"/>
                          </a:cubicBezTo>
                          <a:cubicBezTo>
                            <a:pt x="509" y="235"/>
                            <a:pt x="537" y="165"/>
                            <a:pt x="583" y="150"/>
                          </a:cubicBezTo>
                          <a:cubicBezTo>
                            <a:pt x="605" y="117"/>
                            <a:pt x="647" y="95"/>
                            <a:pt x="678" y="69"/>
                          </a:cubicBezTo>
                          <a:cubicBezTo>
                            <a:pt x="694" y="56"/>
                            <a:pt x="699" y="43"/>
                            <a:pt x="718" y="35"/>
                          </a:cubicBezTo>
                          <a:cubicBezTo>
                            <a:pt x="731" y="29"/>
                            <a:pt x="745" y="26"/>
                            <a:pt x="759" y="22"/>
                          </a:cubicBezTo>
                          <a:cubicBezTo>
                            <a:pt x="772" y="18"/>
                            <a:pt x="799" y="8"/>
                            <a:pt x="799" y="8"/>
                          </a:cubicBezTo>
                          <a:cubicBezTo>
                            <a:pt x="954" y="16"/>
                            <a:pt x="914" y="0"/>
                            <a:pt x="1003" y="55"/>
                          </a:cubicBezTo>
                          <a:cubicBezTo>
                            <a:pt x="1042" y="111"/>
                            <a:pt x="1023" y="89"/>
                            <a:pt x="1057" y="123"/>
                          </a:cubicBezTo>
                          <a:cubicBezTo>
                            <a:pt x="1064" y="145"/>
                            <a:pt x="1091" y="184"/>
                            <a:pt x="1091" y="184"/>
                          </a:cubicBezTo>
                          <a:cubicBezTo>
                            <a:pt x="1100" y="212"/>
                            <a:pt x="1111" y="225"/>
                            <a:pt x="1132" y="245"/>
                          </a:cubicBezTo>
                          <a:cubicBezTo>
                            <a:pt x="1147" y="294"/>
                            <a:pt x="1137" y="274"/>
                            <a:pt x="1159" y="306"/>
                          </a:cubicBezTo>
                          <a:cubicBezTo>
                            <a:pt x="1168" y="335"/>
                            <a:pt x="1181" y="356"/>
                            <a:pt x="1199" y="381"/>
                          </a:cubicBezTo>
                          <a:cubicBezTo>
                            <a:pt x="1207" y="403"/>
                            <a:pt x="1214" y="440"/>
                            <a:pt x="1226" y="462"/>
                          </a:cubicBezTo>
                          <a:cubicBezTo>
                            <a:pt x="1234" y="476"/>
                            <a:pt x="1254" y="503"/>
                            <a:pt x="1254" y="503"/>
                          </a:cubicBezTo>
                          <a:cubicBezTo>
                            <a:pt x="1269" y="553"/>
                            <a:pt x="1291" y="596"/>
                            <a:pt x="1308" y="645"/>
                          </a:cubicBezTo>
                          <a:cubicBezTo>
                            <a:pt x="1316" y="669"/>
                            <a:pt x="1355" y="706"/>
                            <a:pt x="1355" y="706"/>
                          </a:cubicBezTo>
                          <a:cubicBezTo>
                            <a:pt x="1358" y="715"/>
                            <a:pt x="1366" y="742"/>
                            <a:pt x="1375" y="747"/>
                          </a:cubicBezTo>
                          <a:cubicBezTo>
                            <a:pt x="1458" y="795"/>
                            <a:pt x="1354" y="700"/>
                            <a:pt x="1450" y="767"/>
                          </a:cubicBezTo>
                          <a:cubicBezTo>
                            <a:pt x="1502" y="803"/>
                            <a:pt x="1557" y="803"/>
                            <a:pt x="1619" y="808"/>
                          </a:cubicBezTo>
                          <a:cubicBezTo>
                            <a:pt x="1727" y="827"/>
                            <a:pt x="1641" y="814"/>
                            <a:pt x="1877" y="81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2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816"/>
                      <a:ext cx="96" cy="14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sp>
                  <p:nvSpPr>
                    <p:cNvPr id="616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96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4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12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alibri" charset="0"/>
                      </a:endParaRPr>
                    </a:p>
                  </p:txBody>
                </p:sp>
                <p:sp>
                  <p:nvSpPr>
                    <p:cNvPr id="6165" name="Line 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92" y="1008"/>
                      <a:ext cx="192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6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84" y="1008"/>
                      <a:ext cx="144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7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92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8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4" y="1536"/>
                      <a:ext cx="43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800">
                          <a:latin typeface="Calibri" charset="0"/>
                        </a:rPr>
                        <a:t>high</a:t>
                      </a:r>
                    </a:p>
                  </p:txBody>
                </p:sp>
                <p:sp>
                  <p:nvSpPr>
                    <p:cNvPr id="6169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8" y="2112"/>
                      <a:ext cx="5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800">
                          <a:latin typeface="Calibri" charset="0"/>
                        </a:rPr>
                        <a:t>low</a:t>
                      </a:r>
                    </a:p>
                  </p:txBody>
                </p:sp>
                <p:sp>
                  <p:nvSpPr>
                    <p:cNvPr id="6170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576"/>
                      <a:ext cx="960" cy="336"/>
                    </a:xfrm>
                    <a:prstGeom prst="wedgeEllipseCallout">
                      <a:avLst>
                        <a:gd name="adj1" fmla="val -43750"/>
                        <a:gd name="adj2" fmla="val 70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>
                          <a:latin typeface="Calibri" charset="0"/>
                        </a:rPr>
                        <a:t>Weeee!!!</a:t>
                      </a:r>
                    </a:p>
                  </p:txBody>
                </p:sp>
                <p:sp>
                  <p:nvSpPr>
                    <p:cNvPr id="6171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776"/>
                      <a:ext cx="528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6152" name="Oval 80"/>
            <p:cNvSpPr>
              <a:spLocks noChangeArrowheads="1"/>
            </p:cNvSpPr>
            <p:nvPr/>
          </p:nvSpPr>
          <p:spPr bwMode="auto">
            <a:xfrm>
              <a:off x="379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6149" name="Text Box 83"/>
          <p:cNvSpPr txBox="1">
            <a:spLocks noChangeArrowheads="1"/>
          </p:cNvSpPr>
          <p:nvPr/>
        </p:nvSpPr>
        <p:spPr bwMode="auto">
          <a:xfrm>
            <a:off x="6705600" y="0"/>
            <a:ext cx="2438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en-US" sz="1800">
                <a:latin typeface="Calibri" charset="0"/>
                <a:hlinkClick r:id="rId2"/>
              </a:rPr>
              <a:t>Animations </a:t>
            </a:r>
            <a:r>
              <a:rPr lang="en-US" sz="1800">
                <a:latin typeface="Calibri" charset="0"/>
              </a:rPr>
              <a:t>of Active Transport &amp; Passive Transport</a:t>
            </a:r>
          </a:p>
        </p:txBody>
      </p:sp>
      <p:sp>
        <p:nvSpPr>
          <p:cNvPr id="6150" name="Line 84"/>
          <p:cNvSpPr>
            <a:spLocks noChangeShapeType="1"/>
          </p:cNvSpPr>
          <p:nvPr/>
        </p:nvSpPr>
        <p:spPr bwMode="auto">
          <a:xfrm>
            <a:off x="0" y="8382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>
                <a:latin typeface="Calibri" charset="0"/>
              </a:rPr>
              <a:t>Passive Transport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marL="609600" indent="-609600"/>
            <a:r>
              <a:rPr lang="en-US">
                <a:latin typeface="Calibri" charset="0"/>
              </a:rPr>
              <a:t>cell uses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 </a:t>
            </a:r>
            <a:r>
              <a:rPr lang="en-US" b="1" u="sng">
                <a:solidFill>
                  <a:srgbClr val="FFF597"/>
                </a:solidFill>
                <a:latin typeface="Calibri" charset="0"/>
              </a:rPr>
              <a:t>no energy</a:t>
            </a:r>
            <a:r>
              <a:rPr lang="en-US">
                <a:latin typeface="Calibri" charset="0"/>
              </a:rPr>
              <a:t> </a:t>
            </a:r>
          </a:p>
          <a:p>
            <a:pPr marL="609600" indent="-609600"/>
            <a:r>
              <a:rPr lang="en-US">
                <a:latin typeface="Calibri" charset="0"/>
              </a:rPr>
              <a:t>Molecules move 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from an area of </a:t>
            </a:r>
            <a:r>
              <a:rPr lang="en-US" b="1" u="sng">
                <a:solidFill>
                  <a:srgbClr val="FFF597"/>
                </a:solidFill>
                <a:latin typeface="Calibri" charset="0"/>
              </a:rPr>
              <a:t>high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 concentration to an area of l</a:t>
            </a:r>
            <a:r>
              <a:rPr lang="en-US" b="1" u="sng">
                <a:solidFill>
                  <a:srgbClr val="FFF597"/>
                </a:solidFill>
                <a:latin typeface="Calibri" charset="0"/>
              </a:rPr>
              <a:t>ow 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concentration</a:t>
            </a:r>
            <a:r>
              <a:rPr lang="en-US">
                <a:latin typeface="Calibri" charset="0"/>
              </a:rPr>
              <a:t>. </a:t>
            </a:r>
          </a:p>
          <a:p>
            <a:pPr marL="609600" indent="-609600"/>
            <a:r>
              <a:rPr lang="en-US" sz="4800">
                <a:latin typeface="Calibri" charset="0"/>
              </a:rPr>
              <a:t>(High</a:t>
            </a:r>
            <a:r>
              <a:rPr lang="en-US" sz="4800">
                <a:latin typeface="Calibri" charset="0"/>
                <a:sym typeface="Wingdings" charset="0"/>
              </a:rPr>
              <a:t>Low)</a:t>
            </a:r>
          </a:p>
          <a:p>
            <a:pPr marL="609600" indent="-609600"/>
            <a:r>
              <a:rPr lang="en-US" b="1">
                <a:solidFill>
                  <a:schemeClr val="tx2"/>
                </a:solidFill>
                <a:latin typeface="Calibri" charset="0"/>
                <a:sym typeface="Wingdings" charset="0"/>
              </a:rPr>
              <a:t>Three types:</a:t>
            </a:r>
            <a:r>
              <a:rPr lang="en-US">
                <a:latin typeface="Calibri" charset="0"/>
                <a:sym typeface="Wingdings" charset="0"/>
              </a:rPr>
              <a:t> </a:t>
            </a:r>
          </a:p>
          <a:p>
            <a:pPr marL="609600" indent="-609600">
              <a:buFontTx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533400" y="914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latin typeface="Calibri" charset="0"/>
              </a:rPr>
              <a:t>3 Types of Passive Transport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>
                <a:solidFill>
                  <a:srgbClr val="FFF597"/>
                </a:solidFill>
                <a:latin typeface="Calibri" charset="0"/>
              </a:rPr>
              <a:t>Diffusion</a:t>
            </a:r>
            <a:r>
              <a:rPr lang="en-US">
                <a:latin typeface="Calibri" charset="0"/>
              </a:rPr>
              <a:t>- mvmt of any molecule from high to low</a:t>
            </a:r>
          </a:p>
          <a:p>
            <a:pPr marL="609600" indent="-609600">
              <a:buFontTx/>
              <a:buAutoNum type="arabicPeriod"/>
            </a:pPr>
            <a:r>
              <a:rPr lang="en-US" b="1">
                <a:solidFill>
                  <a:srgbClr val="FFF597"/>
                </a:solidFill>
                <a:latin typeface="Calibri" charset="0"/>
              </a:rPr>
              <a:t>Facilitated Diffusion</a:t>
            </a:r>
            <a:r>
              <a:rPr lang="en-US">
                <a:latin typeface="Calibri" charset="0"/>
              </a:rPr>
              <a:t> – diffusion with the help of transport proteins </a:t>
            </a:r>
          </a:p>
          <a:p>
            <a:pPr marL="609600" indent="-609600">
              <a:buFontTx/>
              <a:buAutoNum type="arabicPeriod"/>
            </a:pPr>
            <a:r>
              <a:rPr lang="en-US" b="1">
                <a:solidFill>
                  <a:srgbClr val="FFF597"/>
                </a:solidFill>
                <a:latin typeface="Calibri" charset="0"/>
              </a:rPr>
              <a:t>Osmosis</a:t>
            </a:r>
            <a:r>
              <a:rPr lang="en-US">
                <a:latin typeface="Calibri" charset="0"/>
              </a:rPr>
              <a:t> – diffusion of water only</a:t>
            </a:r>
          </a:p>
          <a:p>
            <a:pPr marL="609600" indent="-609600"/>
            <a:endParaRPr lang="en-US">
              <a:latin typeface="Calibri" charset="0"/>
            </a:endParaRP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727825" cy="550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+mj-ea"/>
                <a:cs typeface="+mj-cs"/>
              </a:rPr>
              <a:t>Passive Transport:</a:t>
            </a:r>
            <a:r>
              <a:rPr lang="en-US" sz="4000" dirty="0">
                <a:ea typeface="+mj-ea"/>
                <a:cs typeface="+mj-cs"/>
              </a:rPr>
              <a:t> </a:t>
            </a:r>
            <a:br>
              <a:rPr lang="en-US" sz="4000" dirty="0">
                <a:ea typeface="+mj-ea"/>
                <a:cs typeface="+mj-cs"/>
              </a:rPr>
            </a:br>
            <a:endParaRPr lang="en-US" sz="4000" u="sng" dirty="0">
              <a:ea typeface="+mj-ea"/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6130925" cy="5257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600" b="1">
                <a:latin typeface="Calibri" charset="0"/>
              </a:rPr>
              <a:t>Diffusion</a:t>
            </a:r>
            <a:r>
              <a:rPr lang="en-US" sz="2600">
                <a:latin typeface="Calibri" charset="0"/>
              </a:rPr>
              <a:t>: </a:t>
            </a:r>
            <a:r>
              <a:rPr lang="en-US" sz="2600" u="sng">
                <a:latin typeface="Calibri" charset="0"/>
              </a:rPr>
              <a:t>random</a:t>
            </a:r>
            <a:r>
              <a:rPr lang="en-US" sz="2600">
                <a:latin typeface="Calibri" charset="0"/>
              </a:rPr>
              <a:t> movement of particles </a:t>
            </a:r>
            <a:r>
              <a:rPr lang="en-US" sz="2600" b="1">
                <a:solidFill>
                  <a:srgbClr val="FFF597"/>
                </a:solidFill>
                <a:latin typeface="Calibri" charset="0"/>
              </a:rPr>
              <a:t>from high to low concentration </a:t>
            </a:r>
          </a:p>
          <a:p>
            <a:pPr marL="533400" indent="-533400">
              <a:buFontTx/>
              <a:buChar char="•"/>
            </a:pPr>
            <a:r>
              <a:rPr lang="en-US" sz="2600">
                <a:latin typeface="Calibri" charset="0"/>
              </a:rPr>
              <a:t>Goes </a:t>
            </a:r>
            <a:r>
              <a:rPr lang="en-US" sz="2600" u="sng">
                <a:latin typeface="Calibri" charset="0"/>
              </a:rPr>
              <a:t>with</a:t>
            </a:r>
            <a:r>
              <a:rPr lang="en-US" sz="2600">
                <a:latin typeface="Calibri" charset="0"/>
              </a:rPr>
              <a:t> the concentration gradient</a:t>
            </a:r>
          </a:p>
          <a:p>
            <a:pPr marL="533400" indent="-533400">
              <a:buFontTx/>
              <a:buChar char="•"/>
            </a:pPr>
            <a:r>
              <a:rPr lang="en-US" sz="2600">
                <a:latin typeface="Calibri" charset="0"/>
              </a:rPr>
              <a:t>Its like going with the flow of a river.</a:t>
            </a:r>
            <a:r>
              <a:rPr lang="en-US" sz="2900">
                <a:latin typeface="Calibri" charset="0"/>
              </a:rPr>
              <a:t> </a:t>
            </a:r>
            <a:endParaRPr lang="en-US" sz="1000">
              <a:latin typeface="Calibri" charset="0"/>
            </a:endParaRPr>
          </a:p>
          <a:p>
            <a:pPr marL="533400" indent="-533400" algn="ctr">
              <a:buFontTx/>
              <a:buNone/>
            </a:pPr>
            <a:r>
              <a:rPr lang="en-US" b="1" i="1">
                <a:solidFill>
                  <a:srgbClr val="FDFD03"/>
                </a:solidFill>
                <a:latin typeface="Calibri" charset="0"/>
              </a:rPr>
              <a:t>High to Low</a:t>
            </a:r>
            <a:endParaRPr lang="en-US" b="1">
              <a:solidFill>
                <a:srgbClr val="FDFD03"/>
              </a:solidFill>
              <a:latin typeface="Calibri" charset="0"/>
            </a:endParaRPr>
          </a:p>
          <a:p>
            <a:pPr marL="533400" indent="-533400">
              <a:spcBef>
                <a:spcPct val="50000"/>
              </a:spcBef>
            </a:pPr>
            <a:r>
              <a:rPr lang="en-US" sz="2200">
                <a:latin typeface="Calibri" charset="0"/>
              </a:rPr>
              <a:t>Continues until all molecules are evenly spaced &amp; they</a:t>
            </a:r>
            <a:r>
              <a:rPr lang="ja-JP" altLang="en-US" sz="2200">
                <a:latin typeface="Calibri" charset="0"/>
              </a:rPr>
              <a:t>’</a:t>
            </a:r>
            <a:r>
              <a:rPr lang="en-US" altLang="ja-JP" sz="2200">
                <a:latin typeface="Calibri" charset="0"/>
              </a:rPr>
              <a:t>ve reached </a:t>
            </a:r>
            <a:r>
              <a:rPr lang="en-US" altLang="ja-JP" sz="2200" b="1" u="sng">
                <a:solidFill>
                  <a:srgbClr val="FFF597"/>
                </a:solidFill>
                <a:latin typeface="Calibri" charset="0"/>
              </a:rPr>
              <a:t>equilibrium</a:t>
            </a:r>
            <a:r>
              <a:rPr lang="en-US" altLang="ja-JP" sz="2200">
                <a:latin typeface="Calibri" charset="0"/>
              </a:rPr>
              <a:t> </a:t>
            </a:r>
          </a:p>
          <a:p>
            <a:pPr marL="533400" indent="-533400">
              <a:spcBef>
                <a:spcPct val="50000"/>
              </a:spcBef>
            </a:pPr>
            <a:r>
              <a:rPr lang="en-US" sz="2200" b="1" i="1" u="sng">
                <a:latin typeface="Calibri" charset="0"/>
              </a:rPr>
              <a:t>Note:</a:t>
            </a:r>
            <a:r>
              <a:rPr lang="en-US" sz="2200">
                <a:latin typeface="Calibri" charset="0"/>
              </a:rPr>
              <a:t> molecules will still move around but stay spread out.</a:t>
            </a:r>
          </a:p>
          <a:p>
            <a:pPr marL="533400" indent="-533400" algn="ctr">
              <a:buFontTx/>
              <a:buNone/>
            </a:pPr>
            <a:endParaRPr lang="en-US" sz="2900">
              <a:latin typeface="Calibri" charset="0"/>
            </a:endParaRPr>
          </a:p>
        </p:txBody>
      </p:sp>
      <p:pic>
        <p:nvPicPr>
          <p:cNvPr id="30725" name="Picture 5" descr="diffusion-animated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066800"/>
            <a:ext cx="2209800" cy="2209800"/>
          </a:xfrm>
          <a:noFill/>
        </p:spPr>
      </p:pic>
      <p:pic>
        <p:nvPicPr>
          <p:cNvPr id="30727" name="Picture 7" descr="diffan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9081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6400800" y="6523038"/>
            <a:ext cx="27432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900">
                <a:solidFill>
                  <a:schemeClr val="tx2"/>
                </a:solidFill>
                <a:latin typeface="Calibri" charset="0"/>
              </a:rPr>
              <a:t>http://bio.winona.edu/berg/Free.htm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6324600" y="152400"/>
            <a:ext cx="259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alibri" charset="0"/>
              </a:rPr>
              <a:t>  </a:t>
            </a:r>
            <a:r>
              <a:rPr lang="en-US" sz="2400">
                <a:latin typeface="Calibri" charset="0"/>
                <a:hlinkClick r:id="rId4"/>
              </a:rPr>
              <a:t>Simple Diffusion Animation</a:t>
            </a:r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953000" cy="46656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>
              <a:lnSpc>
                <a:spcPct val="90000"/>
              </a:lnSpc>
              <a:buFontTx/>
              <a:buNone/>
            </a:pPr>
            <a:r>
              <a:rPr lang="en-US" sz="2800" b="1">
                <a:latin typeface="Calibri" charset="0"/>
              </a:rPr>
              <a:t>2. </a:t>
            </a:r>
            <a:r>
              <a:rPr lang="en-US" sz="2800" b="1">
                <a:solidFill>
                  <a:srgbClr val="FFF597"/>
                </a:solidFill>
                <a:latin typeface="Calibri" charset="0"/>
              </a:rPr>
              <a:t>Facilitated diffusion</a:t>
            </a:r>
            <a:r>
              <a:rPr lang="en-US" sz="2800">
                <a:latin typeface="Calibri" charset="0"/>
              </a:rPr>
              <a:t>: diffusion of </a:t>
            </a:r>
            <a:r>
              <a:rPr lang="en-US" sz="2800" u="sng">
                <a:latin typeface="Calibri" charset="0"/>
              </a:rPr>
              <a:t>specific</a:t>
            </a:r>
            <a:r>
              <a:rPr lang="en-US" sz="2800">
                <a:latin typeface="Calibri" charset="0"/>
              </a:rPr>
              <a:t> particles through</a:t>
            </a:r>
            <a:r>
              <a:rPr lang="en-US" sz="2800" b="1">
                <a:solidFill>
                  <a:srgbClr val="FFF597"/>
                </a:solidFill>
                <a:latin typeface="Calibri" charset="0"/>
              </a:rPr>
              <a:t> </a:t>
            </a:r>
            <a:r>
              <a:rPr lang="en-US" sz="2800" b="1" u="sng">
                <a:solidFill>
                  <a:srgbClr val="FFF597"/>
                </a:solidFill>
                <a:latin typeface="Calibri" charset="0"/>
              </a:rPr>
              <a:t>transport proteins</a:t>
            </a:r>
            <a:r>
              <a:rPr lang="en-US" sz="2800" u="sng">
                <a:latin typeface="Calibri" charset="0"/>
              </a:rPr>
              <a:t> </a:t>
            </a:r>
            <a:r>
              <a:rPr lang="en-US" sz="2800">
                <a:latin typeface="Calibri" charset="0"/>
              </a:rPr>
              <a:t>found in the membrane 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>
                <a:latin typeface="Calibri" charset="0"/>
              </a:rPr>
              <a:t>Transports </a:t>
            </a:r>
            <a:r>
              <a:rPr lang="en-US" u="sng">
                <a:latin typeface="Calibri" charset="0"/>
              </a:rPr>
              <a:t>larger</a:t>
            </a:r>
            <a:r>
              <a:rPr lang="en-US">
                <a:latin typeface="Calibri" charset="0"/>
              </a:rPr>
              <a:t> or </a:t>
            </a:r>
            <a:r>
              <a:rPr lang="en-US" u="sng">
                <a:latin typeface="Calibri" charset="0"/>
              </a:rPr>
              <a:t>charged</a:t>
            </a:r>
            <a:r>
              <a:rPr lang="en-US">
                <a:latin typeface="Calibri" charset="0"/>
              </a:rPr>
              <a:t> molecules</a:t>
            </a:r>
          </a:p>
        </p:txBody>
      </p:sp>
      <p:pic>
        <p:nvPicPr>
          <p:cNvPr id="36869" name="Picture 5" descr="diffuse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962400" cy="1981200"/>
          </a:xfrm>
          <a:noFill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181600" y="3352800"/>
            <a:ext cx="19812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Calibri" charset="0"/>
              </a:rPr>
              <a:t>Facilitated diffusion</a:t>
            </a:r>
            <a:r>
              <a:rPr lang="en-US" sz="2800" b="1">
                <a:latin typeface="Calibri" charset="0"/>
              </a:rPr>
              <a:t> 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(Channel Protein)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634288" y="3429000"/>
            <a:ext cx="1509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Calibri" charset="0"/>
              </a:rPr>
              <a:t>Diffusion 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(Lipid Bilayer)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latin typeface="Calibri" charset="0"/>
              </a:rPr>
              <a:t>Passive Transport</a:t>
            </a:r>
            <a:r>
              <a:rPr lang="en-US" sz="4000">
                <a:latin typeface="Calibri" charset="0"/>
              </a:rPr>
              <a:t>: </a:t>
            </a:r>
            <a:br>
              <a:rPr lang="en-US" sz="4000">
                <a:latin typeface="Calibri" charset="0"/>
              </a:rPr>
            </a:br>
            <a:endParaRPr lang="en-US" sz="4000" u="sng">
              <a:latin typeface="Calibri" charset="0"/>
            </a:endParaRPr>
          </a:p>
        </p:txBody>
      </p:sp>
      <p:pic>
        <p:nvPicPr>
          <p:cNvPr id="36875" name="Picture 11" descr="facil-diffus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19240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181600" y="6477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597"/>
                </a:solidFill>
                <a:latin typeface="Calibri" charset="0"/>
              </a:rPr>
              <a:t>Carrier Protein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943600" y="838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libri" charset="0"/>
              </a:rPr>
              <a:t>A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8229600" y="838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libri" charset="0"/>
              </a:rPr>
              <a:t>B</a:t>
            </a:r>
          </a:p>
        </p:txBody>
      </p:sp>
      <p:sp>
        <p:nvSpPr>
          <p:cNvPr id="10250" name="Rectangle 15"/>
          <p:cNvSpPr>
            <a:spLocks noChangeArrowheads="1"/>
          </p:cNvSpPr>
          <p:nvPr/>
        </p:nvSpPr>
        <p:spPr bwMode="auto">
          <a:xfrm>
            <a:off x="2438400" y="6705600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900">
                <a:latin typeface="Calibri" charset="0"/>
              </a:rPr>
              <a:t>http://bio.winona.edu/berg/Free.htm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5" autoUpdateAnimBg="0"/>
      <p:bldP spid="36870" grpId="0" autoUpdateAnimBg="0"/>
      <p:bldP spid="36871" grpId="0" autoUpdateAnimBg="0"/>
      <p:bldP spid="36876" grpId="0" autoUpdateAnimBg="0"/>
      <p:bldP spid="36877" grpId="0"/>
      <p:bldP spid="36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6"/>
          <p:cNvGrpSpPr>
            <a:grpSpLocks/>
          </p:cNvGrpSpPr>
          <p:nvPr/>
        </p:nvGrpSpPr>
        <p:grpSpPr bwMode="auto">
          <a:xfrm>
            <a:off x="3784600" y="1670050"/>
            <a:ext cx="2816225" cy="3748088"/>
            <a:chOff x="2384" y="1052"/>
            <a:chExt cx="1774" cy="2361"/>
          </a:xfrm>
        </p:grpSpPr>
        <p:pic>
          <p:nvPicPr>
            <p:cNvPr id="11281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1052"/>
              <a:ext cx="1774" cy="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Line 15"/>
            <p:cNvSpPr>
              <a:spLocks noChangeShapeType="1"/>
            </p:cNvSpPr>
            <p:nvPr/>
          </p:nvSpPr>
          <p:spPr bwMode="auto">
            <a:xfrm>
              <a:off x="3456" y="2256"/>
              <a:ext cx="528" cy="8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FFF597"/>
                </a:solidFill>
                <a:latin typeface="Calibri" charset="0"/>
              </a:rPr>
              <a:t>High </a:t>
            </a:r>
            <a:r>
              <a:rPr lang="en-US">
                <a:latin typeface="Calibri" charset="0"/>
              </a:rPr>
              <a:t>Concentration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90600" y="4572000"/>
            <a:ext cx="322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FFF597"/>
                </a:solidFill>
                <a:latin typeface="Calibri" charset="0"/>
              </a:rPr>
              <a:t>Low </a:t>
            </a:r>
            <a:r>
              <a:rPr lang="en-US">
                <a:latin typeface="Calibri" charset="0"/>
              </a:rPr>
              <a:t>Concentration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990600" y="3276600"/>
            <a:ext cx="233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alibri" charset="0"/>
              </a:rPr>
              <a:t>Cell  Membrane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486400" y="1028700"/>
            <a:ext cx="13287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Glucose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>
                <a:latin typeface="Calibri" charset="0"/>
              </a:rPr>
              <a:t>molecules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889625" y="4554538"/>
            <a:ext cx="804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400">
                <a:latin typeface="Calibri" charset="0"/>
              </a:rPr>
              <a:t>Protein</a:t>
            </a:r>
          </a:p>
          <a:p>
            <a:pPr eaLnBrk="1" hangingPunct="1">
              <a:lnSpc>
                <a:spcPct val="80000"/>
              </a:lnSpc>
            </a:pPr>
            <a:r>
              <a:rPr lang="en-US" sz="1400">
                <a:latin typeface="Calibri" charset="0"/>
              </a:rPr>
              <a:t>channel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0" y="2286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Calibri" charset="0"/>
              </a:rPr>
              <a:t>Passive Transport:  </a:t>
            </a:r>
            <a:r>
              <a:rPr lang="en-US" sz="3200" u="sng">
                <a:latin typeface="Calibri" charset="0"/>
              </a:rPr>
              <a:t>2. Facilitated Diffusion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alibri" charset="0"/>
              </a:rPr>
              <a:t>Go to Section:</a:t>
            </a:r>
            <a:endParaRPr lang="en-US">
              <a:latin typeface="Calibri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819400" y="5486400"/>
            <a:ext cx="190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F597"/>
                </a:solidFill>
                <a:latin typeface="Calibri" charset="0"/>
              </a:rPr>
              <a:t>Transport Protein</a:t>
            </a:r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V="1">
            <a:off x="3962400" y="3886200"/>
            <a:ext cx="1066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1676400" y="2590800"/>
            <a:ext cx="0" cy="1981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1143000" y="5791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 charset="0"/>
              </a:rPr>
              <a:t>Through a </a:t>
            </a:r>
            <a:r>
              <a:rPr lang="en-US" sz="1800">
                <a:latin typeface="Calibri" charset="0"/>
                <a:sym typeface="Wingdings" charset="0"/>
              </a:rPr>
              <a:t></a:t>
            </a:r>
            <a:endParaRPr lang="en-US" sz="1800">
              <a:latin typeface="Calibri" charset="0"/>
            </a:endParaRPr>
          </a:p>
        </p:txBody>
      </p:sp>
      <p:sp>
        <p:nvSpPr>
          <p:cNvPr id="11277" name="Text Box 18"/>
          <p:cNvSpPr txBox="1">
            <a:spLocks noChangeArrowheads="1"/>
          </p:cNvSpPr>
          <p:nvPr/>
        </p:nvSpPr>
        <p:spPr bwMode="auto">
          <a:xfrm>
            <a:off x="0" y="15240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Calibri" charset="0"/>
              </a:rPr>
              <a:t>Cellular Transport From a-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810000" y="1676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Calibri" charset="0"/>
              </a:rPr>
              <a:t>High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638800" y="4648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Calibri" charset="0"/>
              </a:rPr>
              <a:t>Low</a:t>
            </a:r>
          </a:p>
        </p:txBody>
      </p:sp>
      <p:sp>
        <p:nvSpPr>
          <p:cNvPr id="11280" name="Rectangle 21"/>
          <p:cNvSpPr>
            <a:spLocks noChangeArrowheads="1"/>
          </p:cNvSpPr>
          <p:nvPr/>
        </p:nvSpPr>
        <p:spPr bwMode="auto">
          <a:xfrm>
            <a:off x="6629400" y="2362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FF00"/>
                </a:solidFill>
                <a:latin typeface="Calibri" charset="0"/>
                <a:hlinkClick r:id="rId3"/>
              </a:rPr>
              <a:t>Channel Proteins</a:t>
            </a:r>
            <a:r>
              <a:rPr lang="en-US" sz="2000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animations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900" grpId="0"/>
      <p:bldP spid="37902" grpId="0" animBg="1"/>
      <p:bldP spid="37905" grpId="0"/>
      <p:bldP spid="37907" grpId="0"/>
      <p:bldP spid="379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76800" cy="3200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/>
            <a:r>
              <a:rPr lang="en-US">
                <a:solidFill>
                  <a:schemeClr val="folHlink"/>
                </a:solidFill>
                <a:latin typeface="Calibri" charset="0"/>
              </a:rPr>
              <a:t>3.</a:t>
            </a:r>
            <a:r>
              <a:rPr lang="en-US" b="1">
                <a:solidFill>
                  <a:schemeClr val="folHlink"/>
                </a:solidFill>
                <a:latin typeface="Calibri" charset="0"/>
              </a:rPr>
              <a:t>Osmosis</a:t>
            </a:r>
            <a:r>
              <a:rPr lang="en-US">
                <a:solidFill>
                  <a:schemeClr val="folHlink"/>
                </a:solidFill>
                <a:latin typeface="Calibri" charset="0"/>
              </a:rPr>
              <a:t>:</a:t>
            </a:r>
            <a:r>
              <a:rPr lang="en-US">
                <a:latin typeface="Calibri" charset="0"/>
              </a:rPr>
              <a:t>  diffusion of </a:t>
            </a:r>
            <a:r>
              <a:rPr lang="en-US" i="1" u="sng">
                <a:solidFill>
                  <a:srgbClr val="FFF597"/>
                </a:solidFill>
                <a:latin typeface="Calibri" charset="0"/>
              </a:rPr>
              <a:t>water</a:t>
            </a:r>
            <a:r>
              <a:rPr lang="en-US">
                <a:latin typeface="Calibri" charset="0"/>
              </a:rPr>
              <a:t> through a selectively permeable membrane</a:t>
            </a:r>
          </a:p>
          <a:p>
            <a:pPr marL="304800" indent="-304800"/>
            <a:r>
              <a:rPr lang="en-US">
                <a:latin typeface="Calibri" charset="0"/>
              </a:rPr>
              <a:t>Water moves from high to low concentrations</a:t>
            </a:r>
            <a:endParaRPr lang="en-US" i="1">
              <a:solidFill>
                <a:srgbClr val="FFF597"/>
              </a:solidFill>
              <a:latin typeface="Calibri" charset="0"/>
            </a:endParaRPr>
          </a:p>
          <a:p>
            <a:pPr marL="762000" lvl="1" indent="-304800">
              <a:buFontTx/>
              <a:buAutoNum type="alphaLcPeriod"/>
            </a:pPr>
            <a:endParaRPr lang="en-US" sz="3200">
              <a:latin typeface="Calibri" charset="0"/>
            </a:endParaRPr>
          </a:p>
          <a:p>
            <a:pPr marL="762000" lvl="1" indent="-304800">
              <a:buFontTx/>
              <a:buNone/>
            </a:pPr>
            <a:endParaRPr lang="en-US" sz="3200">
              <a:latin typeface="Calibri" charset="0"/>
            </a:endParaRPr>
          </a:p>
        </p:txBody>
      </p:sp>
      <p:pic>
        <p:nvPicPr>
          <p:cNvPr id="12290" name="Picture 5" descr="osmosis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371600"/>
            <a:ext cx="3775075" cy="2808288"/>
          </a:xfr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410200" y="4495800"/>
            <a:ext cx="33686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Calibri" charset="0"/>
              </a:rPr>
              <a:t>Water (smaller molecules) moves freely through pores.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latin typeface="Calibri" charset="0"/>
              </a:rPr>
              <a:t>Solute (green) too large to move across.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6705600" y="381000"/>
            <a:ext cx="213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hlinkClick r:id="rId3"/>
              </a:rPr>
              <a:t>Osmosis</a:t>
            </a:r>
            <a:r>
              <a:rPr lang="en-US">
                <a:latin typeface="Calibri" charset="0"/>
              </a:rPr>
              <a:t> animation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latin typeface="Calibri" charset="0"/>
              </a:rPr>
              <a:t>Passive Transport: </a:t>
            </a:r>
            <a:br>
              <a:rPr lang="en-US" sz="4000">
                <a:latin typeface="Calibri" charset="0"/>
              </a:rPr>
            </a:br>
            <a:endParaRPr lang="en-US" sz="4000" b="1" u="sng">
              <a:latin typeface="Calibri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utoUpdateAnimBg="0"/>
      <p:bldP spid="4199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D882-303D-4847-8F3A-21DAB04B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AC68-074D-4C9B-A6FF-5261D13F3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66EAC-CF17-4669-A8D1-D2874D752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0" y="1603513"/>
            <a:ext cx="846636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</a:rPr>
              <a:t>Active Transport</a:t>
            </a:r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1460500"/>
            <a:ext cx="91440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50000"/>
              </a:spcAft>
              <a:buFontTx/>
              <a:buChar char="•"/>
            </a:pPr>
            <a:r>
              <a:rPr lang="en-US" sz="3200">
                <a:latin typeface="Calibri" charset="0"/>
              </a:rPr>
              <a:t>cell uses</a:t>
            </a:r>
            <a:r>
              <a:rPr lang="en-US" sz="3200" b="1">
                <a:solidFill>
                  <a:srgbClr val="FFF597"/>
                </a:solidFill>
                <a:latin typeface="Calibri" charset="0"/>
              </a:rPr>
              <a:t> </a:t>
            </a:r>
            <a:r>
              <a:rPr lang="en-US" sz="3200" b="1" u="sng">
                <a:solidFill>
                  <a:srgbClr val="FFF597"/>
                </a:solidFill>
                <a:latin typeface="Calibri" charset="0"/>
              </a:rPr>
              <a:t>energy</a:t>
            </a:r>
            <a:r>
              <a:rPr lang="en-US" sz="3200" u="sng">
                <a:latin typeface="Calibri" charset="0"/>
              </a:rPr>
              <a:t>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 u="sng">
                <a:latin typeface="Calibri" charset="0"/>
              </a:rPr>
              <a:t>actively</a:t>
            </a:r>
            <a:r>
              <a:rPr lang="en-US" sz="3200">
                <a:latin typeface="Calibri" charset="0"/>
              </a:rPr>
              <a:t> moves molecules to where they are needed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>
                <a:latin typeface="Calibri" charset="0"/>
              </a:rPr>
              <a:t>Movement  </a:t>
            </a:r>
            <a:r>
              <a:rPr lang="en-US" sz="3200" b="1">
                <a:solidFill>
                  <a:srgbClr val="FFF597"/>
                </a:solidFill>
                <a:latin typeface="Calibri" charset="0"/>
              </a:rPr>
              <a:t>from an area of </a:t>
            </a:r>
            <a:r>
              <a:rPr lang="en-US" sz="3200" b="1" u="sng">
                <a:solidFill>
                  <a:srgbClr val="FFF597"/>
                </a:solidFill>
                <a:latin typeface="Calibri" charset="0"/>
              </a:rPr>
              <a:t>low</a:t>
            </a:r>
            <a:r>
              <a:rPr lang="en-US" sz="3200" b="1">
                <a:solidFill>
                  <a:srgbClr val="FFF597"/>
                </a:solidFill>
                <a:latin typeface="Calibri" charset="0"/>
              </a:rPr>
              <a:t> concentration to an area of </a:t>
            </a:r>
            <a:r>
              <a:rPr lang="en-US" sz="3200" b="1" u="sng">
                <a:solidFill>
                  <a:srgbClr val="FFF597"/>
                </a:solidFill>
                <a:latin typeface="Calibri" charset="0"/>
              </a:rPr>
              <a:t>high </a:t>
            </a:r>
            <a:r>
              <a:rPr lang="en-US" sz="3200" b="1">
                <a:solidFill>
                  <a:srgbClr val="FFF597"/>
                </a:solidFill>
                <a:latin typeface="Calibri" charset="0"/>
              </a:rPr>
              <a:t>concentration</a:t>
            </a:r>
            <a:r>
              <a:rPr lang="en-US" sz="3200" b="1">
                <a:latin typeface="Calibri" charset="0"/>
              </a:rPr>
              <a:t>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4000" b="1">
                <a:latin typeface="Calibri" charset="0"/>
              </a:rPr>
              <a:t>(Low </a:t>
            </a:r>
            <a:r>
              <a:rPr lang="en-US" sz="4000" b="1">
                <a:latin typeface="Calibri" charset="0"/>
                <a:sym typeface="Wingdings" charset="0"/>
              </a:rPr>
              <a:t> High)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>
                <a:solidFill>
                  <a:schemeClr val="tx2"/>
                </a:solidFill>
                <a:latin typeface="Calibri" charset="0"/>
                <a:sym typeface="Wingdings" charset="0"/>
              </a:rPr>
              <a:t>Three Types</a:t>
            </a:r>
            <a:r>
              <a:rPr lang="en-US" sz="3200">
                <a:latin typeface="Calibri" charset="0"/>
                <a:sym typeface="Wingdings" charset="0"/>
              </a:rPr>
              <a:t>:</a:t>
            </a:r>
          </a:p>
          <a:p>
            <a:endParaRPr lang="en-US" sz="3200">
              <a:latin typeface="Calibri" charset="0"/>
            </a:endParaRPr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609600" y="13716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…..</a:t>
            </a:r>
            <a:endParaRPr lang="en-US" dirty="0"/>
          </a:p>
        </p:txBody>
      </p:sp>
      <p:pic>
        <p:nvPicPr>
          <p:cNvPr id="7" name="Content Placeholder 6" descr="cinderella story botox cli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r="3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0856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>
                <a:latin typeface="Calibri" charset="0"/>
              </a:rPr>
              <a:t>3 Types of Active Transport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  <a:latin typeface="Calibri" charset="0"/>
              </a:rPr>
              <a:t>Protein Pumps- </a:t>
            </a:r>
            <a:r>
              <a:rPr lang="en-US" dirty="0">
                <a:latin typeface="Calibri" charset="0"/>
              </a:rPr>
              <a:t>protein changes shape to move molecules against concentration gradient.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  <a:latin typeface="Calibri" charset="0"/>
              </a:rPr>
              <a:t>Endocytosis</a:t>
            </a:r>
            <a:r>
              <a:rPr lang="en-US" dirty="0">
                <a:solidFill>
                  <a:srgbClr val="FFFF00"/>
                </a:solidFill>
                <a:latin typeface="Calibri" charset="0"/>
              </a:rPr>
              <a:t> – </a:t>
            </a:r>
            <a:r>
              <a:rPr lang="en-US" dirty="0">
                <a:latin typeface="Calibri" charset="0"/>
              </a:rPr>
              <a:t>cell changes shape to </a:t>
            </a:r>
            <a:r>
              <a:rPr lang="en-US" i="1" dirty="0">
                <a:latin typeface="Calibri" charset="0"/>
              </a:rPr>
              <a:t>take in </a:t>
            </a:r>
            <a:r>
              <a:rPr lang="en-US" dirty="0">
                <a:latin typeface="Calibri" charset="0"/>
              </a:rPr>
              <a:t>larger items.</a:t>
            </a:r>
          </a:p>
          <a:p>
            <a:pPr marL="609600" indent="-609600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  <a:latin typeface="Calibri" charset="0"/>
              </a:rPr>
              <a:t>Exocytosis</a:t>
            </a:r>
            <a:r>
              <a:rPr lang="en-US" dirty="0">
                <a:solidFill>
                  <a:srgbClr val="FFFF00"/>
                </a:solidFill>
                <a:latin typeface="Calibri" charset="0"/>
              </a:rPr>
              <a:t> – </a:t>
            </a:r>
            <a:r>
              <a:rPr lang="en-US" dirty="0">
                <a:latin typeface="Calibri" charset="0"/>
              </a:rPr>
              <a:t>cell changes shape to </a:t>
            </a:r>
            <a:r>
              <a:rPr lang="en-US" i="1" dirty="0">
                <a:latin typeface="Calibri" charset="0"/>
              </a:rPr>
              <a:t>release</a:t>
            </a:r>
            <a:r>
              <a:rPr lang="en-US" dirty="0">
                <a:latin typeface="Calibri" charset="0"/>
              </a:rPr>
              <a:t> larger items.</a:t>
            </a:r>
          </a:p>
          <a:p>
            <a:pPr marL="609600" indent="-609600"/>
            <a:endParaRPr lang="en-US" dirty="0">
              <a:latin typeface="Calibri" charset="0"/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05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Types of Active Transport</a:t>
            </a: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28600" y="1295400"/>
            <a:ext cx="4114800" cy="5360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1200">
              <a:solidFill>
                <a:srgbClr val="FFF597"/>
              </a:solidFill>
              <a:latin typeface="Calibri" charset="0"/>
            </a:endParaRPr>
          </a:p>
          <a:p>
            <a:pPr>
              <a:spcBef>
                <a:spcPct val="20000"/>
              </a:spcBef>
            </a:pPr>
            <a:r>
              <a:rPr lang="en-US" sz="2800">
                <a:solidFill>
                  <a:srgbClr val="FFF597"/>
                </a:solidFill>
                <a:latin typeface="Calibri" charset="0"/>
              </a:rPr>
              <a:t>1. </a:t>
            </a:r>
            <a:r>
              <a:rPr lang="en-US" sz="2800" b="1">
                <a:solidFill>
                  <a:srgbClr val="FFF597"/>
                </a:solidFill>
                <a:latin typeface="Calibri" charset="0"/>
              </a:rPr>
              <a:t>Protein Pumps</a:t>
            </a:r>
            <a:r>
              <a:rPr lang="en-US" sz="2800">
                <a:latin typeface="Calibri" charset="0"/>
              </a:rPr>
              <a:t> –use a </a:t>
            </a:r>
            <a:r>
              <a:rPr lang="en-US" sz="2800" u="sng">
                <a:latin typeface="Calibri" charset="0"/>
              </a:rPr>
              <a:t>transport protein </a:t>
            </a:r>
            <a:r>
              <a:rPr lang="en-US" sz="2800">
                <a:latin typeface="Calibri" charset="0"/>
              </a:rPr>
              <a:t>that requires energy to do work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charset="0"/>
              </a:rPr>
              <a:t>Protein must </a:t>
            </a:r>
            <a:r>
              <a:rPr lang="en-US" sz="2800" u="sng">
                <a:latin typeface="Calibri" charset="0"/>
              </a:rPr>
              <a:t>change shape</a:t>
            </a:r>
            <a:r>
              <a:rPr lang="en-US" sz="2800">
                <a:latin typeface="Calibri" charset="0"/>
              </a:rPr>
              <a:t> to move molecules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charset="0"/>
              </a:rPr>
              <a:t>This requires </a:t>
            </a:r>
            <a:r>
              <a:rPr lang="en-US" sz="2800" u="sng">
                <a:latin typeface="Calibri" charset="0"/>
              </a:rPr>
              <a:t>energy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charset="0"/>
              </a:rPr>
              <a:t>Like going against the flow of a river- requires a lot more energy to swim upstream!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086600" y="0"/>
            <a:ext cx="205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FFFF00"/>
                </a:solidFill>
                <a:latin typeface="Calibri" charset="0"/>
                <a:hlinkClick r:id="rId2"/>
              </a:rPr>
              <a:t>Sodium Potassium Pumps </a:t>
            </a:r>
            <a:r>
              <a:rPr lang="en-US" sz="1800" dirty="0">
                <a:latin typeface="Calibri" charset="0"/>
              </a:rPr>
              <a:t>(Active Transport using proteins)</a:t>
            </a:r>
          </a:p>
        </p:txBody>
      </p:sp>
      <p:pic>
        <p:nvPicPr>
          <p:cNvPr id="15364" name="Picture 8" descr="antipo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672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257800" y="4724400"/>
            <a:ext cx="3124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Calibri" charset="0"/>
              </a:rPr>
              <a:t>Protein changes shape to move molecules:  this requires energy!</a:t>
            </a: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>
            <a:off x="0" y="1143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Sodium Potassium Pump:</a:t>
            </a:r>
          </a:p>
        </p:txBody>
      </p:sp>
      <p:pic>
        <p:nvPicPr>
          <p:cNvPr id="4" name="Content Placeholder 3" descr="NA K Pum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b="136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143000" y="6172200"/>
            <a:ext cx="728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Responsible for “action potentials” (what passes nerve signals along)</a:t>
            </a:r>
          </a:p>
        </p:txBody>
      </p:sp>
    </p:spTree>
    <p:extLst>
      <p:ext uri="{BB962C8B-B14F-4D97-AF65-F5344CB8AC3E}">
        <p14:creationId xmlns:p14="http://schemas.microsoft.com/office/powerpoint/2010/main" val="681237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248400" cy="550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ea typeface="+mj-ea"/>
                <a:cs typeface="+mj-cs"/>
              </a:rPr>
              <a:t>Types of Active Transport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5068888" cy="51339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2.</a:t>
            </a:r>
            <a:r>
              <a:rPr lang="en-US" sz="4100" dirty="0">
                <a:latin typeface="Calibri" charset="0"/>
              </a:rPr>
              <a:t> </a:t>
            </a:r>
            <a:r>
              <a:rPr lang="en-US" sz="2600" b="1" dirty="0">
                <a:solidFill>
                  <a:srgbClr val="FFF597"/>
                </a:solidFill>
                <a:latin typeface="Calibri" charset="0"/>
              </a:rPr>
              <a:t>Endocytosis</a:t>
            </a:r>
            <a:r>
              <a:rPr lang="en-US" sz="2600" dirty="0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 sz="2600" dirty="0">
                <a:latin typeface="Calibri" charset="0"/>
              </a:rPr>
              <a:t>  taking bulky material </a:t>
            </a:r>
            <a:r>
              <a:rPr lang="en-US" sz="2600" u="sng" dirty="0">
                <a:latin typeface="Calibri" charset="0"/>
              </a:rPr>
              <a:t>into</a:t>
            </a:r>
            <a:r>
              <a:rPr lang="en-US" sz="2600" dirty="0">
                <a:latin typeface="Calibri" charset="0"/>
              </a:rPr>
              <a:t> a cell 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" charset="0"/>
              </a:rPr>
              <a:t>Uses </a:t>
            </a:r>
            <a:r>
              <a:rPr lang="en-US" sz="2600" u="sng" dirty="0">
                <a:latin typeface="Calibri" charset="0"/>
              </a:rPr>
              <a:t>energy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" charset="0"/>
              </a:rPr>
              <a:t>Cell membrane </a:t>
            </a:r>
            <a:r>
              <a:rPr lang="en-US" sz="2600" u="sng" dirty="0">
                <a:latin typeface="Calibri" charset="0"/>
              </a:rPr>
              <a:t>in-folds </a:t>
            </a:r>
            <a:r>
              <a:rPr lang="en-US" sz="2600" dirty="0">
                <a:latin typeface="Calibri" charset="0"/>
              </a:rPr>
              <a:t>around molecule</a:t>
            </a:r>
          </a:p>
          <a:p>
            <a:pPr marL="1314450" lvl="2" indent="-457200">
              <a:lnSpc>
                <a:spcPct val="90000"/>
              </a:lnSpc>
              <a:buFontTx/>
              <a:buChar char="•"/>
            </a:pPr>
            <a:r>
              <a:rPr lang="en-US" sz="2200" dirty="0">
                <a:latin typeface="Calibri" charset="0"/>
              </a:rPr>
              <a:t>Phagocytosis- </a:t>
            </a:r>
            <a:r>
              <a:rPr lang="ja-JP" altLang="en-US" sz="2200" dirty="0">
                <a:latin typeface="Calibri" charset="0"/>
              </a:rPr>
              <a:t>“</a:t>
            </a:r>
            <a:r>
              <a:rPr lang="en-US" altLang="ja-JP" sz="2200" i="1" u="sng" dirty="0">
                <a:solidFill>
                  <a:srgbClr val="FFF597"/>
                </a:solidFill>
                <a:latin typeface="Calibri" charset="0"/>
              </a:rPr>
              <a:t>cell eating</a:t>
            </a:r>
            <a:r>
              <a:rPr lang="ja-JP" altLang="en-US" sz="2200" dirty="0">
                <a:latin typeface="Calibri" charset="0"/>
              </a:rPr>
              <a:t>”</a:t>
            </a:r>
            <a:endParaRPr lang="en-US" altLang="ja-JP" sz="2200" dirty="0">
              <a:latin typeface="Calibri" charset="0"/>
            </a:endParaRPr>
          </a:p>
          <a:p>
            <a:pPr marL="1314450" lvl="2" indent="-457200">
              <a:lnSpc>
                <a:spcPct val="90000"/>
              </a:lnSpc>
              <a:buFontTx/>
              <a:buChar char="•"/>
            </a:pPr>
            <a:r>
              <a:rPr lang="en-US" sz="2200" dirty="0">
                <a:latin typeface="Calibri" charset="0"/>
              </a:rPr>
              <a:t>Pinocytosis- </a:t>
            </a:r>
            <a:r>
              <a:rPr lang="ja-JP" altLang="en-US" sz="2200" dirty="0">
                <a:latin typeface="Calibri" charset="0"/>
              </a:rPr>
              <a:t>“</a:t>
            </a:r>
            <a:r>
              <a:rPr lang="en-US" altLang="ja-JP" sz="2200" i="1" u="sng" dirty="0">
                <a:solidFill>
                  <a:srgbClr val="FFFF00"/>
                </a:solidFill>
                <a:latin typeface="Calibri" charset="0"/>
              </a:rPr>
              <a:t>cell drinking</a:t>
            </a:r>
            <a:r>
              <a:rPr lang="ja-JP" altLang="en-US" sz="2200" dirty="0">
                <a:latin typeface="Calibri" charset="0"/>
              </a:rPr>
              <a:t>”</a:t>
            </a:r>
            <a:endParaRPr lang="en-US" altLang="ja-JP" sz="2200" dirty="0">
              <a:latin typeface="Calibri" charset="0"/>
            </a:endParaRP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" charset="0"/>
              </a:rPr>
              <a:t>forms food/liquid vacuole &amp; fuses with </a:t>
            </a:r>
            <a:r>
              <a:rPr lang="en-US" sz="2600" u="sng" dirty="0">
                <a:latin typeface="Calibri" charset="0"/>
              </a:rPr>
              <a:t>lysosome</a:t>
            </a:r>
            <a:r>
              <a:rPr lang="en-US" sz="2600" dirty="0">
                <a:latin typeface="Calibri" charset="0"/>
              </a:rPr>
              <a:t> for digestion</a:t>
            </a:r>
          </a:p>
          <a:p>
            <a:pPr marL="914400" lvl="1" indent="-457200">
              <a:lnSpc>
                <a:spcPct val="90000"/>
              </a:lnSpc>
              <a:buFontTx/>
              <a:buChar char="•"/>
            </a:pPr>
            <a:r>
              <a:rPr lang="en-US" sz="2600" dirty="0">
                <a:latin typeface="Calibri" charset="0"/>
              </a:rPr>
              <a:t>This is how white blood cells eat bacteria!</a:t>
            </a:r>
          </a:p>
        </p:txBody>
      </p:sp>
      <p:pic>
        <p:nvPicPr>
          <p:cNvPr id="16387" name="Picture 5" descr="endocyto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819400"/>
            <a:ext cx="3738563" cy="1219200"/>
          </a:xfrm>
          <a:noFill/>
        </p:spPr>
      </p:pic>
      <p:pic>
        <p:nvPicPr>
          <p:cNvPr id="16388" name="Picture 7" descr="~AUT00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176463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5181600" y="4191000"/>
            <a:ext cx="3733800" cy="2362200"/>
            <a:chOff x="2928" y="569"/>
            <a:chExt cx="2784" cy="1720"/>
          </a:xfrm>
        </p:grpSpPr>
        <p:pic>
          <p:nvPicPr>
            <p:cNvPr id="16390" name="Picture 9" descr="pha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8" t="1837" b="20204"/>
            <a:stretch>
              <a:fillRect/>
            </a:stretch>
          </p:blipFill>
          <p:spPr bwMode="auto">
            <a:xfrm>
              <a:off x="2939" y="569"/>
              <a:ext cx="2773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Rectangle 10"/>
            <p:cNvSpPr>
              <a:spLocks noChangeArrowheads="1"/>
            </p:cNvSpPr>
            <p:nvPr/>
          </p:nvSpPr>
          <p:spPr bwMode="auto">
            <a:xfrm>
              <a:off x="2928" y="1536"/>
              <a:ext cx="38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10400" cy="550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ea typeface="+mj-ea"/>
                <a:cs typeface="+mj-cs"/>
              </a:rPr>
              <a:t>Types of Active Transport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09713"/>
            <a:ext cx="4495800" cy="53482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>
              <a:lnSpc>
                <a:spcPct val="90000"/>
              </a:lnSpc>
              <a:buFontTx/>
              <a:buNone/>
            </a:pPr>
            <a:r>
              <a:rPr lang="en-US">
                <a:latin typeface="Calibri" charset="0"/>
              </a:rPr>
              <a:t>3. </a:t>
            </a:r>
            <a:r>
              <a:rPr lang="en-US" b="1">
                <a:solidFill>
                  <a:srgbClr val="FFF597"/>
                </a:solidFill>
                <a:latin typeface="Calibri" charset="0"/>
              </a:rPr>
              <a:t>Exocytosis</a:t>
            </a:r>
            <a:r>
              <a:rPr lang="en-US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>
                <a:latin typeface="Calibri" charset="0"/>
              </a:rPr>
              <a:t> </a:t>
            </a:r>
            <a:r>
              <a:rPr lang="en-US" sz="3600">
                <a:latin typeface="Calibri" charset="0"/>
              </a:rPr>
              <a:t>Forces large material </a:t>
            </a:r>
            <a:r>
              <a:rPr lang="en-US" sz="3600" u="sng">
                <a:latin typeface="Calibri" charset="0"/>
              </a:rPr>
              <a:t>out</a:t>
            </a:r>
            <a:r>
              <a:rPr lang="en-US" sz="3600">
                <a:latin typeface="Calibri" charset="0"/>
              </a:rPr>
              <a:t> of cell</a:t>
            </a:r>
            <a:r>
              <a:rPr lang="en-US">
                <a:latin typeface="Calibri" charset="0"/>
              </a:rPr>
              <a:t> </a:t>
            </a:r>
            <a:r>
              <a:rPr lang="en-US" sz="3600">
                <a:latin typeface="Calibri" charset="0"/>
              </a:rPr>
              <a:t>in bulk</a:t>
            </a: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>
                <a:latin typeface="Calibri" charset="0"/>
              </a:rPr>
              <a:t>Vacuole fuses with the </a:t>
            </a:r>
            <a:r>
              <a:rPr lang="en-US" u="sng">
                <a:latin typeface="Calibri" charset="0"/>
              </a:rPr>
              <a:t>cell membrane</a:t>
            </a:r>
            <a:endParaRPr lang="en-US" sz="3200" u="sng">
              <a:latin typeface="Calibri" charset="0"/>
            </a:endParaRP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sz="3200">
                <a:latin typeface="Calibri" charset="0"/>
              </a:rPr>
              <a:t>Cell changes shape – requires </a:t>
            </a:r>
            <a:r>
              <a:rPr lang="en-US" sz="3200" u="sng">
                <a:latin typeface="Calibri" charset="0"/>
              </a:rPr>
              <a:t>energy</a:t>
            </a: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sz="3200">
                <a:latin typeface="Calibri" charset="0"/>
              </a:rPr>
              <a:t>EX:  How </a:t>
            </a:r>
            <a:r>
              <a:rPr lang="en-US" sz="3200" u="sng">
                <a:latin typeface="Calibri" charset="0"/>
              </a:rPr>
              <a:t>hormones</a:t>
            </a:r>
            <a:r>
              <a:rPr lang="en-US" sz="3200">
                <a:latin typeface="Calibri" charset="0"/>
              </a:rPr>
              <a:t> or </a:t>
            </a:r>
            <a:r>
              <a:rPr lang="en-US" sz="3200" u="sng">
                <a:latin typeface="Calibri" charset="0"/>
              </a:rPr>
              <a:t>wastes</a:t>
            </a:r>
            <a:r>
              <a:rPr lang="en-US" sz="3200">
                <a:latin typeface="Calibri" charset="0"/>
              </a:rPr>
              <a:t> released from cell</a:t>
            </a:r>
          </a:p>
        </p:txBody>
      </p:sp>
      <p:pic>
        <p:nvPicPr>
          <p:cNvPr id="17411" name="Picture 5" descr="exocytosis 2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5383"/>
          <a:stretch>
            <a:fillRect/>
          </a:stretch>
        </p:blipFill>
        <p:spPr>
          <a:noFill/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400800" y="1524000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Calibri" charset="0"/>
                <a:hlinkClick r:id="rId3"/>
              </a:rPr>
              <a:t>Endocytosis &amp; Exocytosis </a:t>
            </a:r>
            <a:r>
              <a:rPr lang="en-US" sz="2000">
                <a:latin typeface="Calibri" charset="0"/>
              </a:rPr>
              <a:t>animations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</a:t>
            </a:r>
            <a:r>
              <a:rPr lang="en-US" dirty="0" err="1"/>
              <a:t>botox</a:t>
            </a:r>
            <a:r>
              <a:rPr lang="en-US" dirty="0"/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-27407" r="-27407"/>
          <a:stretch>
            <a:fillRect/>
          </a:stretch>
        </p:blipFill>
        <p:spPr>
          <a:xfrm>
            <a:off x="-208153" y="1143000"/>
            <a:ext cx="9560306" cy="5257800"/>
          </a:xfrm>
        </p:spPr>
      </p:pic>
      <p:pic>
        <p:nvPicPr>
          <p:cNvPr id="5" name="Content Placeholder 6" descr="cinderella story botox clip.gif">
            <a:extLst>
              <a:ext uri="{FF2B5EF4-FFF2-40B4-BE49-F238E27FC236}">
                <a16:creationId xmlns:a16="http://schemas.microsoft.com/office/drawing/2014/main" id="{BFDE24D8-7702-47C9-8588-7621092682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r="3269"/>
          <a:stretch>
            <a:fillRect/>
          </a:stretch>
        </p:blipFill>
        <p:spPr bwMode="auto">
          <a:xfrm>
            <a:off x="457200" y="4701323"/>
            <a:ext cx="2590800" cy="142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088469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How does Osmosis affect Living Cells?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endParaRPr lang="en-US">
              <a:latin typeface="Calibri" charset="0"/>
            </a:endParaRPr>
          </a:p>
          <a:p>
            <a:endParaRPr lang="en-US" sz="1000">
              <a:latin typeface="Calibri" charset="0"/>
            </a:endParaRPr>
          </a:p>
          <a:p>
            <a:r>
              <a:rPr lang="en-US" b="1">
                <a:latin typeface="Calibri" charset="0"/>
              </a:rPr>
              <a:t>Water is so </a:t>
            </a:r>
            <a:r>
              <a:rPr lang="en-US" b="1" u="sng">
                <a:latin typeface="Calibri" charset="0"/>
              </a:rPr>
              <a:t>small</a:t>
            </a:r>
            <a:r>
              <a:rPr lang="en-US" b="1">
                <a:latin typeface="Calibri" charset="0"/>
              </a:rPr>
              <a:t> that it can move through the cell membrane unaided.  Thus the cell cannot always </a:t>
            </a:r>
            <a:r>
              <a:rPr lang="en-US" b="1" u="sng">
                <a:latin typeface="Calibri" charset="0"/>
              </a:rPr>
              <a:t>control</a:t>
            </a:r>
            <a:r>
              <a:rPr lang="en-US" b="1">
                <a:latin typeface="Calibri" charset="0"/>
              </a:rPr>
              <a:t> the water</a:t>
            </a:r>
            <a:r>
              <a:rPr lang="ja-JP" altLang="en-US" b="1">
                <a:latin typeface="Calibri" charset="0"/>
              </a:rPr>
              <a:t>’</a:t>
            </a:r>
            <a:r>
              <a:rPr lang="en-US" altLang="ja-JP" b="1">
                <a:latin typeface="Calibri" charset="0"/>
              </a:rPr>
              <a:t>s movement.  </a:t>
            </a:r>
          </a:p>
          <a:p>
            <a:pPr>
              <a:buFontTx/>
              <a:buNone/>
            </a:pPr>
            <a:endParaRPr lang="en-US" b="1">
              <a:latin typeface="Calibri" charset="0"/>
            </a:endParaRPr>
          </a:p>
        </p:txBody>
      </p:sp>
      <p:pic>
        <p:nvPicPr>
          <p:cNvPr id="18435" name="Picture 6" descr="https://www.msu.edu/~knickerk/webquest/osmosis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47244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5118100" cy="617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Isotonic Solution</a:t>
            </a:r>
            <a:br>
              <a:rPr lang="en-US" sz="4000" dirty="0">
                <a:ea typeface="+mj-ea"/>
                <a:cs typeface="+mj-cs"/>
              </a:rPr>
            </a:br>
            <a:r>
              <a:rPr lang="en-US" sz="2200" dirty="0">
                <a:ea typeface="+mj-ea"/>
                <a:cs typeface="+mj-cs"/>
              </a:rPr>
              <a:t>(</a:t>
            </a:r>
            <a:r>
              <a:rPr lang="en-US" sz="2200" dirty="0" err="1">
                <a:ea typeface="+mj-ea"/>
                <a:cs typeface="+mj-cs"/>
              </a:rPr>
              <a:t>Iso</a:t>
            </a:r>
            <a:r>
              <a:rPr lang="en-US" sz="2200" dirty="0">
                <a:ea typeface="+mj-ea"/>
                <a:cs typeface="+mj-cs"/>
              </a:rPr>
              <a:t> = equal)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6688" y="992188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FFF597"/>
                </a:solidFill>
                <a:latin typeface="Calibri" charset="0"/>
              </a:rPr>
              <a:t>Isotonic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 sz="2800">
                <a:latin typeface="Calibri" charset="0"/>
              </a:rPr>
              <a:t>  The concentration of solutes in the solution is </a:t>
            </a:r>
            <a:r>
              <a:rPr lang="en-US" sz="2800" u="sng">
                <a:latin typeface="Calibri" charset="0"/>
              </a:rPr>
              <a:t>equal</a:t>
            </a:r>
            <a:r>
              <a:rPr lang="en-US" sz="2800">
                <a:latin typeface="Calibri" charset="0"/>
              </a:rPr>
              <a:t> to the concentration of solutes inside the cell.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8913" y="5275263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FFF597"/>
                </a:solidFill>
                <a:latin typeface="Calibri" charset="0"/>
              </a:rPr>
              <a:t>Result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 sz="2800">
                <a:latin typeface="Calibri" charset="0"/>
              </a:rPr>
              <a:t>  Water moves </a:t>
            </a:r>
            <a:r>
              <a:rPr lang="en-US" sz="2800" u="sng">
                <a:latin typeface="Calibri" charset="0"/>
              </a:rPr>
              <a:t>equally</a:t>
            </a:r>
            <a:r>
              <a:rPr lang="en-US" sz="2800">
                <a:latin typeface="Calibri" charset="0"/>
              </a:rPr>
              <a:t> in both directions and the cell </a:t>
            </a:r>
            <a:r>
              <a:rPr lang="en-US" sz="2800" u="sng">
                <a:latin typeface="Calibri" charset="0"/>
              </a:rPr>
              <a:t>remains same size! </a:t>
            </a:r>
            <a:r>
              <a:rPr lang="en-US" sz="2800" u="sng">
                <a:solidFill>
                  <a:srgbClr val="FFF597"/>
                </a:solidFill>
                <a:latin typeface="Calibri" charset="0"/>
              </a:rPr>
              <a:t>(Dynamic Equilibrium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)</a:t>
            </a:r>
          </a:p>
        </p:txBody>
      </p:sp>
      <p:pic>
        <p:nvPicPr>
          <p:cNvPr id="19460" name="Picture 6" descr="isoto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401888"/>
            <a:ext cx="28575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red blood cell iin isotonic solu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320925"/>
            <a:ext cx="197485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latin typeface="Calibri" charset="0"/>
                <a:hlinkClick r:id="rId4"/>
              </a:rPr>
              <a:t>Osmosis</a:t>
            </a:r>
            <a:r>
              <a:rPr lang="en-US" sz="1400">
                <a:latin typeface="Calibri" charset="0"/>
              </a:rPr>
              <a:t> Animations for isotonic, hypertonic, and hypotonic 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A94A-AF3B-4B43-86C3-A388E347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B4266-C5B5-4295-BB9D-0D1CB10CF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86397-FA51-4D1E-8E1F-B11EDBA21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391400" cy="679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76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5118100" cy="617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>
                <a:ea typeface="+mj-ea"/>
                <a:cs typeface="+mj-cs"/>
              </a:rPr>
              <a:t>HypOtonic</a:t>
            </a:r>
            <a:r>
              <a:rPr lang="en-US" sz="4000" dirty="0">
                <a:ea typeface="+mj-ea"/>
                <a:cs typeface="+mj-cs"/>
              </a:rPr>
              <a:t> Solution</a:t>
            </a:r>
            <a:br>
              <a:rPr lang="en-US" sz="4000" dirty="0">
                <a:ea typeface="+mj-ea"/>
                <a:cs typeface="+mj-cs"/>
              </a:rPr>
            </a:br>
            <a:r>
              <a:rPr lang="en-US" sz="2200" dirty="0">
                <a:ea typeface="+mj-ea"/>
                <a:cs typeface="+mj-cs"/>
              </a:rPr>
              <a:t>(Hypo = below strength)</a:t>
            </a:r>
          </a:p>
        </p:txBody>
      </p:sp>
      <p:pic>
        <p:nvPicPr>
          <p:cNvPr id="20482" name="Picture 4" descr="hypoto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635250"/>
            <a:ext cx="27432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66688" y="992188"/>
            <a:ext cx="8766175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FFF597"/>
                </a:solidFill>
                <a:latin typeface="Calibri" charset="0"/>
              </a:rPr>
              <a:t>Hypotonic</a:t>
            </a:r>
            <a:r>
              <a:rPr lang="en-US" sz="2800" dirty="0">
                <a:latin typeface="Calibri" charset="0"/>
              </a:rPr>
              <a:t>:  The solution has a </a:t>
            </a:r>
            <a:r>
              <a:rPr lang="en-US" sz="2800" u="sng" dirty="0">
                <a:latin typeface="Calibri" charset="0"/>
              </a:rPr>
              <a:t>high</a:t>
            </a:r>
            <a:r>
              <a:rPr lang="en-US" sz="2800" dirty="0">
                <a:latin typeface="Calibri" charset="0"/>
              </a:rPr>
              <a:t> concentration of water and </a:t>
            </a:r>
            <a:r>
              <a:rPr lang="en-US" sz="2800" u="sng" dirty="0">
                <a:latin typeface="Calibri" charset="0"/>
              </a:rPr>
              <a:t>lower</a:t>
            </a:r>
            <a:r>
              <a:rPr lang="en-US" sz="2800" dirty="0">
                <a:latin typeface="Calibri" charset="0"/>
              </a:rPr>
              <a:t> concentration of solutes than inside the cell. </a:t>
            </a:r>
            <a:r>
              <a:rPr lang="en-US" sz="2800" b="1" dirty="0">
                <a:solidFill>
                  <a:srgbClr val="FFFF00"/>
                </a:solidFill>
                <a:latin typeface="Calibri" charset="0"/>
              </a:rPr>
              <a:t>(High water, low solute) 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28600" y="5181600"/>
            <a:ext cx="8766175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FFF597"/>
                </a:solidFill>
                <a:latin typeface="Calibri" charset="0"/>
              </a:rPr>
              <a:t>Result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 sz="2800">
                <a:latin typeface="Calibri" charset="0"/>
              </a:rPr>
              <a:t> Water moves </a:t>
            </a:r>
            <a:r>
              <a:rPr lang="en-US" sz="2800" u="sng">
                <a:latin typeface="Calibri" charset="0"/>
              </a:rPr>
              <a:t>into</a:t>
            </a:r>
            <a:r>
              <a:rPr lang="en-US" sz="2800">
                <a:latin typeface="Calibri" charset="0"/>
              </a:rPr>
              <a:t> the cell.  Cell </a:t>
            </a:r>
            <a:r>
              <a:rPr lang="en-US" sz="2800" u="sng">
                <a:latin typeface="Calibri" charset="0"/>
              </a:rPr>
              <a:t>swells</a:t>
            </a:r>
            <a:r>
              <a:rPr lang="en-US" sz="2800">
                <a:latin typeface="Calibri" charset="0"/>
              </a:rPr>
              <a:t> and bursts open 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(</a:t>
            </a:r>
            <a:r>
              <a:rPr lang="en-US" sz="2800" i="1" u="sng">
                <a:solidFill>
                  <a:srgbClr val="FFF597"/>
                </a:solidFill>
                <a:latin typeface="Calibri" charset="0"/>
              </a:rPr>
              <a:t>cytolysis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)!   </a:t>
            </a:r>
            <a:r>
              <a:rPr lang="en-US" sz="2800">
                <a:latin typeface="Calibri" charset="0"/>
              </a:rPr>
              <a:t>(Cell swells like a big </a:t>
            </a:r>
            <a:r>
              <a:rPr lang="ja-JP" alt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O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altLang="ja-JP" sz="2800">
                <a:latin typeface="Calibri" charset="0"/>
              </a:rPr>
              <a:t> just like the </a:t>
            </a:r>
            <a:r>
              <a:rPr lang="ja-JP" altLang="en-US" sz="2800">
                <a:latin typeface="Calibri" charset="0"/>
              </a:rPr>
              <a:t>“</a:t>
            </a:r>
            <a:r>
              <a:rPr lang="en-US" altLang="ja-JP" sz="2800">
                <a:latin typeface="Calibri" charset="0"/>
              </a:rPr>
              <a:t>O</a:t>
            </a:r>
            <a:r>
              <a:rPr lang="ja-JP" altLang="en-US" sz="2800">
                <a:latin typeface="Calibri" charset="0"/>
              </a:rPr>
              <a:t>”</a:t>
            </a:r>
            <a:r>
              <a:rPr lang="en-US" altLang="ja-JP" sz="2800">
                <a:latin typeface="Calibri" charset="0"/>
              </a:rPr>
              <a:t> in HypOtonic.)</a:t>
            </a:r>
            <a:endParaRPr lang="en-US" sz="2800">
              <a:latin typeface="Calibri" charset="0"/>
            </a:endParaRPr>
          </a:p>
        </p:txBody>
      </p:sp>
      <p:pic>
        <p:nvPicPr>
          <p:cNvPr id="48135" name="Picture 7" descr="rb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2814638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RBC in hypotoni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840038"/>
            <a:ext cx="26606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latin typeface="Calibri" charset="0"/>
                <a:hlinkClick r:id="rId5"/>
              </a:rPr>
              <a:t>Osmosis</a:t>
            </a:r>
            <a:r>
              <a:rPr lang="en-US" sz="1400">
                <a:latin typeface="Calibri" charset="0"/>
              </a:rPr>
              <a:t> Animations for isotonic, hypertonic, and hypotonic solutions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2057400" y="2895600"/>
            <a:ext cx="914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Calibri" charset="0"/>
              </a:rPr>
              <a:t>What concentration of water is in beaker?  </a:t>
            </a:r>
          </a:p>
          <a:p>
            <a:pPr eaLnBrk="1" hangingPunct="1"/>
            <a:endParaRPr lang="en-US" sz="1000">
              <a:latin typeface="Calibri" charset="0"/>
            </a:endParaRP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2057400" y="41148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latin typeface="Calibri" charset="0"/>
              </a:rPr>
              <a:t>90%:  which is higher than in the cell so water goes 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 autoUpdateAnimBg="0"/>
      <p:bldP spid="4813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5118100" cy="617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Hypertonic Solution</a:t>
            </a:r>
            <a:br>
              <a:rPr lang="en-US" sz="4000" dirty="0">
                <a:ea typeface="+mj-ea"/>
                <a:cs typeface="+mj-cs"/>
              </a:rPr>
            </a:br>
            <a:r>
              <a:rPr lang="en-US" sz="2200" dirty="0">
                <a:ea typeface="+mj-ea"/>
                <a:cs typeface="+mj-cs"/>
              </a:rPr>
              <a:t>(Hyper = above strength)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66688" y="992188"/>
            <a:ext cx="8766175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>
                <a:solidFill>
                  <a:srgbClr val="FFF597"/>
                </a:solidFill>
                <a:latin typeface="Calibri" charset="0"/>
              </a:rPr>
              <a:t>Hypertonic</a:t>
            </a:r>
            <a:r>
              <a:rPr lang="en-US" sz="2800" dirty="0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 sz="2800" dirty="0">
                <a:latin typeface="Calibri" charset="0"/>
              </a:rPr>
              <a:t>  The solution has a </a:t>
            </a:r>
            <a:r>
              <a:rPr lang="en-US" sz="2800" u="sng" dirty="0">
                <a:latin typeface="Calibri" charset="0"/>
              </a:rPr>
              <a:t>lower</a:t>
            </a:r>
            <a:r>
              <a:rPr lang="en-US" sz="2800" dirty="0">
                <a:latin typeface="Calibri" charset="0"/>
              </a:rPr>
              <a:t> concentration of water and </a:t>
            </a:r>
            <a:r>
              <a:rPr lang="en-US" sz="2800" u="sng" dirty="0">
                <a:latin typeface="Calibri" charset="0"/>
              </a:rPr>
              <a:t>higher</a:t>
            </a:r>
            <a:r>
              <a:rPr lang="en-US" sz="2800" dirty="0">
                <a:latin typeface="Calibri" charset="0"/>
              </a:rPr>
              <a:t> concentration of solutes than inside the cell</a:t>
            </a:r>
            <a:r>
              <a:rPr lang="en-US" sz="2800" dirty="0">
                <a:solidFill>
                  <a:schemeClr val="tx2"/>
                </a:solidFill>
                <a:latin typeface="Calibri" charset="0"/>
              </a:rPr>
              <a:t>. </a:t>
            </a:r>
            <a:r>
              <a:rPr lang="en-US" sz="2800" b="1" dirty="0">
                <a:solidFill>
                  <a:srgbClr val="FFFF00"/>
                </a:solidFill>
                <a:latin typeface="Calibri" charset="0"/>
              </a:rPr>
              <a:t>(Low water, high solute)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8913" y="5564188"/>
            <a:ext cx="876617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sng">
                <a:solidFill>
                  <a:srgbClr val="FFF597"/>
                </a:solidFill>
                <a:latin typeface="Calibri" charset="0"/>
              </a:rPr>
              <a:t>Result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:</a:t>
            </a:r>
            <a:r>
              <a:rPr lang="en-US" sz="2800">
                <a:latin typeface="Calibri" charset="0"/>
              </a:rPr>
              <a:t> Water moves </a:t>
            </a:r>
            <a:r>
              <a:rPr lang="en-US" sz="2800" u="sng">
                <a:latin typeface="Calibri" charset="0"/>
              </a:rPr>
              <a:t>out of </a:t>
            </a:r>
            <a:r>
              <a:rPr lang="en-US" sz="2800">
                <a:latin typeface="Calibri" charset="0"/>
              </a:rPr>
              <a:t>the cell.  Cell </a:t>
            </a:r>
            <a:r>
              <a:rPr lang="en-US" sz="2800" u="sng">
                <a:latin typeface="Calibri" charset="0"/>
              </a:rPr>
              <a:t>shrinks</a:t>
            </a:r>
            <a:r>
              <a:rPr lang="en-US" sz="2800">
                <a:latin typeface="Calibri" charset="0"/>
              </a:rPr>
              <a:t> 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(</a:t>
            </a:r>
            <a:r>
              <a:rPr lang="en-US" sz="2800" i="1" u="sng">
                <a:solidFill>
                  <a:srgbClr val="FFF597"/>
                </a:solidFill>
                <a:latin typeface="Calibri" charset="0"/>
              </a:rPr>
              <a:t>Plasmolysis</a:t>
            </a:r>
            <a:r>
              <a:rPr lang="en-US" sz="2800">
                <a:solidFill>
                  <a:srgbClr val="FFF597"/>
                </a:solidFill>
                <a:latin typeface="Calibri" charset="0"/>
              </a:rPr>
              <a:t>)! </a:t>
            </a:r>
            <a:r>
              <a:rPr lang="en-US" sz="1800">
                <a:latin typeface="Calibri" charset="0"/>
              </a:rPr>
              <a:t>When water leaves plant cells, causes them to </a:t>
            </a:r>
            <a:r>
              <a:rPr lang="en-US" sz="1800" u="sng">
                <a:latin typeface="Calibri" charset="0"/>
              </a:rPr>
              <a:t>wilt</a:t>
            </a:r>
            <a:r>
              <a:rPr lang="en-US" sz="1800">
                <a:latin typeface="Calibri" charset="0"/>
              </a:rPr>
              <a:t>.</a:t>
            </a:r>
          </a:p>
        </p:txBody>
      </p:sp>
      <p:pic>
        <p:nvPicPr>
          <p:cNvPr id="21508" name="Picture 6" descr="hyperto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4290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RBC in hypertoni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0" t="19800"/>
          <a:stretch>
            <a:fillRect/>
          </a:stretch>
        </p:blipFill>
        <p:spPr bwMode="auto">
          <a:xfrm>
            <a:off x="7300913" y="3124200"/>
            <a:ext cx="184308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latin typeface="Calibri" charset="0"/>
                <a:hlinkClick r:id="rId4"/>
              </a:rPr>
              <a:t>Osmosis</a:t>
            </a:r>
            <a:r>
              <a:rPr lang="en-US" sz="1400">
                <a:latin typeface="Calibri" charset="0"/>
              </a:rPr>
              <a:t> Animations for isotonic, hypertonic, and hypotonic solutions</a:t>
            </a: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 flipH="1" flipV="1">
            <a:off x="7924800" y="41910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2" name="Picture 10" descr="turgo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37338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Line 11"/>
          <p:cNvSpPr>
            <a:spLocks noChangeShapeType="1"/>
          </p:cNvSpPr>
          <p:nvPr/>
        </p:nvSpPr>
        <p:spPr bwMode="auto">
          <a:xfrm flipH="1" flipV="1">
            <a:off x="6705600" y="457200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alibri" charset="0"/>
              </a:rPr>
              <a:t>shrinks</a:t>
            </a: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4876800" y="3505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2438400" y="2667000"/>
            <a:ext cx="914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Calibri" charset="0"/>
              </a:rPr>
              <a:t>What concentration of water is in beaker?  </a:t>
            </a:r>
          </a:p>
          <a:p>
            <a:pPr eaLnBrk="1" hangingPunct="1"/>
            <a:endParaRPr lang="en-US" sz="1000">
              <a:latin typeface="Calibri" charset="0"/>
            </a:endParaRPr>
          </a:p>
        </p:txBody>
      </p:sp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2438400" y="44958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>
                <a:latin typeface="Calibri" charset="0"/>
              </a:rPr>
              <a:t>80%:  which is lower than in the cell so water goes 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 autoUpdateAnimBg="0"/>
      <p:bldP spid="4301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" t="12601" r="9599" b="3600"/>
          <a:stretch>
            <a:fillRect/>
          </a:stretch>
        </p:blipFill>
        <p:spPr bwMode="auto">
          <a:xfrm>
            <a:off x="762000" y="762000"/>
            <a:ext cx="70866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685800" y="0"/>
            <a:ext cx="746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Calibri" charset="0"/>
              </a:rPr>
              <a:t>What type of solution are these cells in</a:t>
            </a:r>
            <a:r>
              <a:rPr lang="en-US" sz="1800">
                <a:latin typeface="Calibri" charset="0"/>
              </a:rPr>
              <a:t>?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2895600" y="28194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Calibri" charset="0"/>
              </a:rPr>
              <a:t>A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6629400" y="2743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Calibri" charset="0"/>
              </a:rPr>
              <a:t>C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724400" y="2743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Calibri" charset="0"/>
              </a:rPr>
              <a:t>B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86000" y="5715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</a:rPr>
              <a:t>Hypertonic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419600" y="5715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</a:rPr>
              <a:t>Isotonic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172200" y="5715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</a:rPr>
              <a:t>Hypotonic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Let’s Practice!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8635-E58E-4818-9455-B0C132B6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Which way will the water move? Draw an arrow to show the direction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What will happen to the cell as a result?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Which type of solution is this? (hypertonic/ hypotonic/ isotonic)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DA285029-7DE6-4E11-9E17-5010430AF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7527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FDD3-99AA-44DB-B77D-279617FB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0280-074E-4850-8E0E-A6A0B4F6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41DC6-00E3-4602-9B33-1AF3486D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58073"/>
            <a:ext cx="87439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3C58-27A2-4ECB-B178-53EC9C71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6236-4BCD-4B35-8DA1-D4CB1095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in your “In &amp; Out of the Cell” </a:t>
            </a:r>
            <a:r>
              <a:rPr lang="en-US" dirty="0" err="1"/>
              <a:t>webquest</a:t>
            </a:r>
            <a:r>
              <a:rPr lang="en-US" dirty="0"/>
              <a:t> to the bin</a:t>
            </a:r>
          </a:p>
          <a:p>
            <a:r>
              <a:rPr lang="en-US" dirty="0"/>
              <a:t>Start your next Do Now on page 39 (today’s date is 10/23)</a:t>
            </a:r>
          </a:p>
        </p:txBody>
      </p:sp>
    </p:spTree>
    <p:extLst>
      <p:ext uri="{BB962C8B-B14F-4D97-AF65-F5344CB8AC3E}">
        <p14:creationId xmlns:p14="http://schemas.microsoft.com/office/powerpoint/2010/main" val="157576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E4C74-28D6-43D8-A6E8-CFC6CE39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40E1-424B-477B-A905-408F58BB3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BDEE8-6E34-43D1-B669-BF3F5BFBE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21722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8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1705-B9ED-4CBF-9E3D-CFA4F1B6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B7B09-2C43-48A9-99FE-6A6D15A52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E5549-9B17-41DE-9D47-8FD775830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496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EF5E-919D-4DD4-8B65-C4AED05B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1FC1D-3207-4C54-BFB8-8FC4D2AAB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C908E-D457-4014-ABF1-3082895B1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990600"/>
            <a:ext cx="857110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4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Cellular Transport Through the Cell Membrane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accent3"/>
                </a:solidFill>
                <a:ea typeface="+mn-ea"/>
                <a:cs typeface="+mn-cs"/>
              </a:rPr>
              <a:t>SB1.d.  Explain the impact of water on life processes (i.e. osmosis, diffusion)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17612</TotalTime>
  <Words>1036</Words>
  <Application>Microsoft Office PowerPoint</Application>
  <PresentationFormat>On-screen Show (4:3)</PresentationFormat>
  <Paragraphs>168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CopprplGoth Bd BT</vt:lpstr>
      <vt:lpstr>Wingdings</vt:lpstr>
      <vt:lpstr>Black</vt:lpstr>
      <vt:lpstr>Do Now</vt:lpstr>
      <vt:lpstr>PowerPoint Presentation</vt:lpstr>
      <vt:lpstr>PowerPoint Presentation</vt:lpstr>
      <vt:lpstr>PowerPoint Presentation</vt:lpstr>
      <vt:lpstr>Do Now</vt:lpstr>
      <vt:lpstr>PowerPoint Presentation</vt:lpstr>
      <vt:lpstr>PowerPoint Presentation</vt:lpstr>
      <vt:lpstr>PowerPoint Presentation</vt:lpstr>
      <vt:lpstr>Cellular Transport Through the Cell Membrane</vt:lpstr>
      <vt:lpstr>Today 1/8</vt:lpstr>
      <vt:lpstr>How do your cells get the nutrients they need from the food you eat?</vt:lpstr>
      <vt:lpstr>Nutrients Move Through Blood Vessels</vt:lpstr>
      <vt:lpstr>2 Types of Cellular Transport</vt:lpstr>
      <vt:lpstr>Passive Transport</vt:lpstr>
      <vt:lpstr>3 Types of Passive Transport</vt:lpstr>
      <vt:lpstr>Passive Transport:  </vt:lpstr>
      <vt:lpstr>PowerPoint Presentation</vt:lpstr>
      <vt:lpstr>PowerPoint Presentation</vt:lpstr>
      <vt:lpstr>PowerPoint Presentation</vt:lpstr>
      <vt:lpstr>Active Transport</vt:lpstr>
      <vt:lpstr>…..</vt:lpstr>
      <vt:lpstr>3 Types of Active Transport</vt:lpstr>
      <vt:lpstr>Types of Active Transport</vt:lpstr>
      <vt:lpstr>Sodium Potassium Pump:</vt:lpstr>
      <vt:lpstr>Types of Active Transport</vt:lpstr>
      <vt:lpstr>Types of Active Transport</vt:lpstr>
      <vt:lpstr>Effect of botox:</vt:lpstr>
      <vt:lpstr>How does Osmosis affect Living Cells?</vt:lpstr>
      <vt:lpstr>Isotonic Solution (Iso = equal)</vt:lpstr>
      <vt:lpstr>HypOtonic Solution (Hypo = below strength)</vt:lpstr>
      <vt:lpstr>Hypertonic Solution (Hyper = above strength)</vt:lpstr>
      <vt:lpstr>PowerPoint Presentation</vt:lpstr>
      <vt:lpstr>Let’s Practice!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Cellular Transport</dc:title>
  <dc:creator>Davis Family</dc:creator>
  <cp:lastModifiedBy>Mattson, Hannah</cp:lastModifiedBy>
  <cp:revision>41</cp:revision>
  <dcterms:created xsi:type="dcterms:W3CDTF">2008-11-02T14:54:15Z</dcterms:created>
  <dcterms:modified xsi:type="dcterms:W3CDTF">2019-10-03T16:58:01Z</dcterms:modified>
</cp:coreProperties>
</file>