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309" r:id="rId2"/>
    <p:sldId id="312" r:id="rId3"/>
    <p:sldId id="310" r:id="rId4"/>
    <p:sldId id="303" r:id="rId5"/>
    <p:sldId id="304" r:id="rId6"/>
    <p:sldId id="300" r:id="rId7"/>
    <p:sldId id="305" r:id="rId8"/>
    <p:sldId id="301" r:id="rId9"/>
    <p:sldId id="285" r:id="rId10"/>
    <p:sldId id="286" r:id="rId11"/>
    <p:sldId id="280" r:id="rId12"/>
    <p:sldId id="271" r:id="rId13"/>
    <p:sldId id="279" r:id="rId14"/>
    <p:sldId id="311" r:id="rId15"/>
    <p:sldId id="281" r:id="rId16"/>
    <p:sldId id="273" r:id="rId17"/>
    <p:sldId id="284" r:id="rId18"/>
    <p:sldId id="265" r:id="rId19"/>
    <p:sldId id="266" r:id="rId20"/>
    <p:sldId id="272" r:id="rId21"/>
    <p:sldId id="306" r:id="rId22"/>
    <p:sldId id="308" r:id="rId23"/>
    <p:sldId id="307" r:id="rId24"/>
    <p:sldId id="287" r:id="rId25"/>
    <p:sldId id="268" r:id="rId26"/>
    <p:sldId id="298" r:id="rId27"/>
    <p:sldId id="302" r:id="rId28"/>
    <p:sldId id="275" r:id="rId29"/>
    <p:sldId id="259" r:id="rId30"/>
    <p:sldId id="260" r:id="rId31"/>
    <p:sldId id="261" r:id="rId32"/>
    <p:sldId id="262" r:id="rId33"/>
    <p:sldId id="263" r:id="rId34"/>
    <p:sldId id="278" r:id="rId35"/>
    <p:sldId id="296" r:id="rId36"/>
    <p:sldId id="294" r:id="rId37"/>
    <p:sldId id="29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11"/>
  </p:normalViewPr>
  <p:slideViewPr>
    <p:cSldViewPr>
      <p:cViewPr varScale="1">
        <p:scale>
          <a:sx n="64" d="100"/>
          <a:sy n="64" d="100"/>
        </p:scale>
        <p:origin x="62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235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235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235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524216D-3510-ED48-A224-D10D361AA285}" type="slidenum">
              <a:rPr lang="en-US"/>
              <a:pPr/>
              <a:t>‹#›</a:t>
            </a:fld>
            <a:endParaRPr lang="en-US"/>
          </a:p>
        </p:txBody>
      </p:sp>
    </p:spTree>
    <p:extLst>
      <p:ext uri="{BB962C8B-B14F-4D97-AF65-F5344CB8AC3E}">
        <p14:creationId xmlns:p14="http://schemas.microsoft.com/office/powerpoint/2010/main" val="41600421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213158-0142-9F49-A153-EE48704CA70B}" type="slidenum">
              <a:rPr lang="en-US"/>
              <a:pPr/>
              <a:t>‹#›</a:t>
            </a:fld>
            <a:endParaRPr lang="en-US"/>
          </a:p>
        </p:txBody>
      </p:sp>
    </p:spTree>
    <p:extLst>
      <p:ext uri="{BB962C8B-B14F-4D97-AF65-F5344CB8AC3E}">
        <p14:creationId xmlns:p14="http://schemas.microsoft.com/office/powerpoint/2010/main" val="282716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A69076-7F23-AC43-BD2B-9D63A3266847}" type="slidenum">
              <a:rPr lang="en-US"/>
              <a:pPr/>
              <a:t>‹#›</a:t>
            </a:fld>
            <a:endParaRPr lang="en-US"/>
          </a:p>
        </p:txBody>
      </p:sp>
    </p:spTree>
    <p:extLst>
      <p:ext uri="{BB962C8B-B14F-4D97-AF65-F5344CB8AC3E}">
        <p14:creationId xmlns:p14="http://schemas.microsoft.com/office/powerpoint/2010/main" val="421437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696512-5506-7C4F-B029-830689EB15E4}" type="slidenum">
              <a:rPr lang="en-US"/>
              <a:pPr/>
              <a:t>‹#›</a:t>
            </a:fld>
            <a:endParaRPr lang="en-US"/>
          </a:p>
        </p:txBody>
      </p:sp>
    </p:spTree>
    <p:extLst>
      <p:ext uri="{BB962C8B-B14F-4D97-AF65-F5344CB8AC3E}">
        <p14:creationId xmlns:p14="http://schemas.microsoft.com/office/powerpoint/2010/main" val="3054497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89FE49-C37E-7C47-A50F-9C716413C058}" type="slidenum">
              <a:rPr lang="en-US"/>
              <a:pPr/>
              <a:t>‹#›</a:t>
            </a:fld>
            <a:endParaRPr lang="en-US"/>
          </a:p>
        </p:txBody>
      </p:sp>
    </p:spTree>
    <p:extLst>
      <p:ext uri="{BB962C8B-B14F-4D97-AF65-F5344CB8AC3E}">
        <p14:creationId xmlns:p14="http://schemas.microsoft.com/office/powerpoint/2010/main" val="2593160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C38068A-AA40-544D-8704-503886AF77D7}" type="slidenum">
              <a:rPr lang="en-US"/>
              <a:pPr/>
              <a:t>‹#›</a:t>
            </a:fld>
            <a:endParaRPr lang="en-US"/>
          </a:p>
        </p:txBody>
      </p:sp>
    </p:spTree>
    <p:extLst>
      <p:ext uri="{BB962C8B-B14F-4D97-AF65-F5344CB8AC3E}">
        <p14:creationId xmlns:p14="http://schemas.microsoft.com/office/powerpoint/2010/main" val="3491837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38F67C-CC29-604F-BE20-D1559B2B7519}" type="slidenum">
              <a:rPr lang="en-US"/>
              <a:pPr/>
              <a:t>‹#›</a:t>
            </a:fld>
            <a:endParaRPr lang="en-US"/>
          </a:p>
        </p:txBody>
      </p:sp>
    </p:spTree>
    <p:extLst>
      <p:ext uri="{BB962C8B-B14F-4D97-AF65-F5344CB8AC3E}">
        <p14:creationId xmlns:p14="http://schemas.microsoft.com/office/powerpoint/2010/main" val="259033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B1D23F-A7DC-5147-B38A-51DE37120D32}" type="slidenum">
              <a:rPr lang="en-US"/>
              <a:pPr/>
              <a:t>‹#›</a:t>
            </a:fld>
            <a:endParaRPr lang="en-US"/>
          </a:p>
        </p:txBody>
      </p:sp>
    </p:spTree>
    <p:extLst>
      <p:ext uri="{BB962C8B-B14F-4D97-AF65-F5344CB8AC3E}">
        <p14:creationId xmlns:p14="http://schemas.microsoft.com/office/powerpoint/2010/main" val="84070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B218FD-6CAF-ED45-B985-28CD4A86A870}" type="slidenum">
              <a:rPr lang="en-US"/>
              <a:pPr/>
              <a:t>‹#›</a:t>
            </a:fld>
            <a:endParaRPr lang="en-US"/>
          </a:p>
        </p:txBody>
      </p:sp>
    </p:spTree>
    <p:extLst>
      <p:ext uri="{BB962C8B-B14F-4D97-AF65-F5344CB8AC3E}">
        <p14:creationId xmlns:p14="http://schemas.microsoft.com/office/powerpoint/2010/main" val="212159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61BA55B-5718-0149-8C08-E334338EA5B7}" type="slidenum">
              <a:rPr lang="en-US"/>
              <a:pPr/>
              <a:t>‹#›</a:t>
            </a:fld>
            <a:endParaRPr lang="en-US"/>
          </a:p>
        </p:txBody>
      </p:sp>
    </p:spTree>
    <p:extLst>
      <p:ext uri="{BB962C8B-B14F-4D97-AF65-F5344CB8AC3E}">
        <p14:creationId xmlns:p14="http://schemas.microsoft.com/office/powerpoint/2010/main" val="191400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0B7C020-3996-2843-B9A5-E920EC1FD0E5}" type="slidenum">
              <a:rPr lang="en-US"/>
              <a:pPr/>
              <a:t>‹#›</a:t>
            </a:fld>
            <a:endParaRPr lang="en-US"/>
          </a:p>
        </p:txBody>
      </p:sp>
    </p:spTree>
    <p:extLst>
      <p:ext uri="{BB962C8B-B14F-4D97-AF65-F5344CB8AC3E}">
        <p14:creationId xmlns:p14="http://schemas.microsoft.com/office/powerpoint/2010/main" val="378459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EAEAA8-4C1B-9D4B-B8FA-7D11A8D1C8D6}" type="slidenum">
              <a:rPr lang="en-US"/>
              <a:pPr/>
              <a:t>‹#›</a:t>
            </a:fld>
            <a:endParaRPr lang="en-US"/>
          </a:p>
        </p:txBody>
      </p:sp>
    </p:spTree>
    <p:extLst>
      <p:ext uri="{BB962C8B-B14F-4D97-AF65-F5344CB8AC3E}">
        <p14:creationId xmlns:p14="http://schemas.microsoft.com/office/powerpoint/2010/main" val="358301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1BE5CF4-27DB-6E40-8EF6-61BC6B7FDCDB}" type="slidenum">
              <a:rPr lang="en-US"/>
              <a:pPr/>
              <a:t>‹#›</a:t>
            </a:fld>
            <a:endParaRPr lang="en-US"/>
          </a:p>
        </p:txBody>
      </p:sp>
    </p:spTree>
    <p:extLst>
      <p:ext uri="{BB962C8B-B14F-4D97-AF65-F5344CB8AC3E}">
        <p14:creationId xmlns:p14="http://schemas.microsoft.com/office/powerpoint/2010/main" val="304080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5D1398-974A-1340-8C6D-3D36ADE415B5}" type="slidenum">
              <a:rPr lang="en-US"/>
              <a:pPr/>
              <a:t>‹#›</a:t>
            </a:fld>
            <a:endParaRPr lang="en-US"/>
          </a:p>
        </p:txBody>
      </p:sp>
    </p:spTree>
    <p:extLst>
      <p:ext uri="{BB962C8B-B14F-4D97-AF65-F5344CB8AC3E}">
        <p14:creationId xmlns:p14="http://schemas.microsoft.com/office/powerpoint/2010/main" val="135248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7C86916-D473-E74C-BE0D-D9BB25B6E330}" type="slidenum">
              <a:rPr lang="en-US"/>
              <a:pPr/>
              <a:t>‹#›</a:t>
            </a:fld>
            <a:endParaRPr lang="en-US"/>
          </a:p>
        </p:txBody>
      </p:sp>
    </p:spTree>
    <p:extLst>
      <p:ext uri="{BB962C8B-B14F-4D97-AF65-F5344CB8AC3E}">
        <p14:creationId xmlns:p14="http://schemas.microsoft.com/office/powerpoint/2010/main" val="314597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0DD8117-A3D0-CF43-B84D-06B04A00BC0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vimeo.com/833364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3/17</a:t>
            </a:r>
          </a:p>
        </p:txBody>
      </p:sp>
      <p:sp>
        <p:nvSpPr>
          <p:cNvPr id="3" name="Content Placeholder 2"/>
          <p:cNvSpPr>
            <a:spLocks noGrp="1"/>
          </p:cNvSpPr>
          <p:nvPr>
            <p:ph idx="1"/>
          </p:nvPr>
        </p:nvSpPr>
        <p:spPr/>
        <p:txBody>
          <a:bodyPr/>
          <a:lstStyle/>
          <a:p>
            <a:r>
              <a:rPr lang="en-US" dirty="0"/>
              <a:t>Using the worksheet from yesterday, draw the cell cycle and label the different stages!</a:t>
            </a:r>
          </a:p>
        </p:txBody>
      </p:sp>
      <p:pic>
        <p:nvPicPr>
          <p:cNvPr id="4" name="Picture 3"/>
          <p:cNvPicPr>
            <a:picLocks noChangeAspect="1"/>
          </p:cNvPicPr>
          <p:nvPr/>
        </p:nvPicPr>
        <p:blipFill>
          <a:blip r:embed="rId2"/>
          <a:stretch>
            <a:fillRect/>
          </a:stretch>
        </p:blipFill>
        <p:spPr>
          <a:xfrm>
            <a:off x="3429000" y="3352800"/>
            <a:ext cx="2997200" cy="2717800"/>
          </a:xfrm>
          <a:prstGeom prst="rect">
            <a:avLst/>
          </a:prstGeom>
        </p:spPr>
      </p:pic>
    </p:spTree>
    <p:extLst>
      <p:ext uri="{BB962C8B-B14F-4D97-AF65-F5344CB8AC3E}">
        <p14:creationId xmlns:p14="http://schemas.microsoft.com/office/powerpoint/2010/main" val="302886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ulane.edu/~wiser/protozoology/notes/images/cili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609600"/>
            <a:ext cx="9082088"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r>
              <a:rPr lang="en-US" dirty="0">
                <a:latin typeface="Arial" charset="0"/>
              </a:rPr>
              <a:t>Remember: DNA REPLICATION</a:t>
            </a:r>
          </a:p>
        </p:txBody>
      </p:sp>
      <p:sp>
        <p:nvSpPr>
          <p:cNvPr id="5123" name="Rectangle 5"/>
          <p:cNvSpPr>
            <a:spLocks noGrp="1" noChangeArrowheads="1"/>
          </p:cNvSpPr>
          <p:nvPr>
            <p:ph type="subTitle" idx="1"/>
          </p:nvPr>
        </p:nvSpPr>
        <p:spPr/>
        <p:txBody>
          <a:bodyPr/>
          <a:lstStyle/>
          <a:p>
            <a:r>
              <a:rPr lang="en-US" dirty="0">
                <a:latin typeface="Arial" charset="0"/>
              </a:rPr>
              <a:t>*Before cell can reproduce- the DNA must replicate.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fontAlgn="auto">
              <a:spcAft>
                <a:spcPts val="0"/>
              </a:spcAft>
              <a:defRPr/>
            </a:pPr>
            <a:r>
              <a:rPr lang="en-US" b="1" dirty="0">
                <a:solidFill>
                  <a:schemeClr val="tx1"/>
                </a:solidFill>
                <a:latin typeface="Arial" charset="0"/>
                <a:ea typeface="+mj-ea"/>
                <a:cs typeface="+mj-cs"/>
              </a:rPr>
              <a:t>What is Replication?</a:t>
            </a:r>
          </a:p>
        </p:txBody>
      </p:sp>
      <p:sp>
        <p:nvSpPr>
          <p:cNvPr id="4098" name="Rectangle 5"/>
          <p:cNvSpPr>
            <a:spLocks noGrp="1" noChangeArrowheads="1"/>
          </p:cNvSpPr>
          <p:nvPr>
            <p:ph type="body" sz="half" idx="1"/>
          </p:nvPr>
        </p:nvSpPr>
        <p:spPr>
          <a:xfrm>
            <a:off x="457200" y="1600200"/>
            <a:ext cx="8229600" cy="2819400"/>
          </a:xfrm>
        </p:spPr>
        <p:txBody>
          <a:bodyPr/>
          <a:lstStyle/>
          <a:p>
            <a:r>
              <a:rPr lang="en-US" sz="2800">
                <a:latin typeface="Arial" charset="0"/>
              </a:rPr>
              <a:t>Process by which DNA </a:t>
            </a:r>
            <a:r>
              <a:rPr lang="en-US" sz="2800" u="sng">
                <a:latin typeface="Arial" charset="0"/>
              </a:rPr>
              <a:t>makes a copy of itself.</a:t>
            </a:r>
          </a:p>
          <a:p>
            <a:r>
              <a:rPr lang="en-US" sz="2800">
                <a:latin typeface="Arial" charset="0"/>
              </a:rPr>
              <a:t>Copy needed for </a:t>
            </a:r>
            <a:r>
              <a:rPr lang="en-US" sz="2800" u="sng">
                <a:latin typeface="Arial" charset="0"/>
              </a:rPr>
              <a:t>cell reproduction.</a:t>
            </a:r>
          </a:p>
        </p:txBody>
      </p:sp>
      <p:pic>
        <p:nvPicPr>
          <p:cNvPr id="40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917825"/>
            <a:ext cx="6464300" cy="391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14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a:solidFill>
                  <a:schemeClr val="tx1"/>
                </a:solidFill>
                <a:latin typeface="Arial" charset="0"/>
                <a:ea typeface="+mj-ea"/>
              </a:rPr>
              <a:t>Structure of DNA:</a:t>
            </a:r>
          </a:p>
        </p:txBody>
      </p:sp>
      <p:sp>
        <p:nvSpPr>
          <p:cNvPr id="16386" name="Text Placeholder 2"/>
          <p:cNvSpPr>
            <a:spLocks noGrp="1"/>
          </p:cNvSpPr>
          <p:nvPr>
            <p:ph type="body" sz="half" idx="1"/>
          </p:nvPr>
        </p:nvSpPr>
        <p:spPr/>
        <p:txBody>
          <a:bodyPr/>
          <a:lstStyle/>
          <a:p>
            <a:r>
              <a:rPr lang="en-US">
                <a:latin typeface="Corbel" charset="0"/>
              </a:rPr>
              <a:t>Sugar Phosphate Backbone</a:t>
            </a:r>
          </a:p>
          <a:p>
            <a:r>
              <a:rPr lang="en-US">
                <a:latin typeface="Corbel" charset="0"/>
              </a:rPr>
              <a:t>Nitrogen bases</a:t>
            </a:r>
          </a:p>
          <a:p>
            <a:r>
              <a:rPr lang="en-US" u="sng">
                <a:latin typeface="Corbel" charset="0"/>
              </a:rPr>
              <a:t>Antiparallel- </a:t>
            </a:r>
            <a:r>
              <a:rPr lang="en-US">
                <a:latin typeface="Corbel" charset="0"/>
              </a:rPr>
              <a:t>one strand is 5’-3’ and the complementary strand is 3’-5’</a:t>
            </a:r>
            <a:endParaRPr lang="en-US" u="sng">
              <a:latin typeface="Corbel" charset="0"/>
            </a:endParaRPr>
          </a:p>
        </p:txBody>
      </p:sp>
      <p:pic>
        <p:nvPicPr>
          <p:cNvPr id="16387" name="ClipArt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rcRect l="15327" r="15327"/>
          <a:stretch>
            <a:fillRect/>
          </a:stretch>
        </p:blipFill>
        <p:spPr>
          <a:xfrm>
            <a:off x="4419600" y="1524000"/>
            <a:ext cx="4495800" cy="5038725"/>
          </a:xfrm>
        </p:spPr>
      </p:pic>
    </p:spTree>
    <p:extLst>
      <p:ext uri="{BB962C8B-B14F-4D97-AF65-F5344CB8AC3E}">
        <p14:creationId xmlns:p14="http://schemas.microsoft.com/office/powerpoint/2010/main" val="78208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fontAlgn="auto">
              <a:spcAft>
                <a:spcPts val="0"/>
              </a:spcAft>
              <a:defRPr/>
            </a:pPr>
            <a:r>
              <a:rPr lang="en-US" b="1" dirty="0">
                <a:solidFill>
                  <a:schemeClr val="tx1"/>
                </a:solidFill>
                <a:latin typeface="Arial" charset="0"/>
                <a:ea typeface="+mj-ea"/>
              </a:rPr>
              <a:t>Why is replication necessary?</a:t>
            </a:r>
          </a:p>
        </p:txBody>
      </p:sp>
      <p:sp>
        <p:nvSpPr>
          <p:cNvPr id="5122" name="Rectangle 3"/>
          <p:cNvSpPr>
            <a:spLocks noGrp="1" noChangeArrowheads="1"/>
          </p:cNvSpPr>
          <p:nvPr>
            <p:ph type="body" sz="half" idx="1"/>
          </p:nvPr>
        </p:nvSpPr>
        <p:spPr/>
        <p:txBody>
          <a:bodyPr/>
          <a:lstStyle/>
          <a:p>
            <a:r>
              <a:rPr lang="en-US" sz="2800">
                <a:latin typeface="Arial" charset="0"/>
              </a:rPr>
              <a:t>So every new cell has an </a:t>
            </a:r>
            <a:r>
              <a:rPr lang="en-US" sz="2800" u="sng">
                <a:latin typeface="Arial" charset="0"/>
              </a:rPr>
              <a:t>exact copy </a:t>
            </a:r>
            <a:r>
              <a:rPr lang="en-US" sz="2800">
                <a:latin typeface="Arial" charset="0"/>
              </a:rPr>
              <a:t>of original DNA strand.</a:t>
            </a:r>
          </a:p>
        </p:txBody>
      </p:sp>
      <p:pic>
        <p:nvPicPr>
          <p:cNvPr id="5123" name="Picture 6" descr="DNA-replicatio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95825" y="1600200"/>
            <a:ext cx="3678238" cy="4876800"/>
          </a:xfrm>
        </p:spPr>
      </p:pic>
    </p:spTree>
    <p:extLst>
      <p:ext uri="{BB962C8B-B14F-4D97-AF65-F5344CB8AC3E}">
        <p14:creationId xmlns:p14="http://schemas.microsoft.com/office/powerpoint/2010/main" val="235803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b="1" dirty="0">
                <a:solidFill>
                  <a:schemeClr val="tx1"/>
                </a:solidFill>
                <a:latin typeface="Arial" charset="0"/>
                <a:ea typeface="+mj-ea"/>
              </a:rPr>
              <a:t>But why do we need new cells?</a:t>
            </a:r>
          </a:p>
        </p:txBody>
      </p:sp>
      <p:sp>
        <p:nvSpPr>
          <p:cNvPr id="17410" name="Subtitle 5"/>
          <p:cNvSpPr>
            <a:spLocks noGrp="1"/>
          </p:cNvSpPr>
          <p:nvPr>
            <p:ph type="subTitle" idx="1"/>
          </p:nvPr>
        </p:nvSpPr>
        <p:spPr>
          <a:xfrm>
            <a:off x="685800" y="1828800"/>
            <a:ext cx="8077200" cy="1500188"/>
          </a:xfrm>
        </p:spPr>
        <p:txBody>
          <a:bodyPr/>
          <a:lstStyle/>
          <a:p>
            <a:endParaRPr lang="en-US">
              <a:latin typeface="Corbel" charset="0"/>
            </a:endParaRPr>
          </a:p>
        </p:txBody>
      </p:sp>
    </p:spTree>
    <p:extLst>
      <p:ext uri="{BB962C8B-B14F-4D97-AF65-F5344CB8AC3E}">
        <p14:creationId xmlns:p14="http://schemas.microsoft.com/office/powerpoint/2010/main" val="211380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fontAlgn="auto">
              <a:spcAft>
                <a:spcPts val="0"/>
              </a:spcAft>
              <a:defRPr/>
            </a:pPr>
            <a:r>
              <a:rPr lang="en-US" sz="4000" b="1" dirty="0">
                <a:solidFill>
                  <a:schemeClr val="tx1"/>
                </a:solidFill>
                <a:latin typeface="Arial" charset="0"/>
                <a:ea typeface="+mj-ea"/>
                <a:cs typeface="+mj-cs"/>
              </a:rPr>
              <a:t>What are the steps of replication?</a:t>
            </a:r>
          </a:p>
        </p:txBody>
      </p:sp>
      <p:sp>
        <p:nvSpPr>
          <p:cNvPr id="8195" name="Rectangle 4"/>
          <p:cNvSpPr>
            <a:spLocks noGrp="1" noChangeArrowheads="1"/>
          </p:cNvSpPr>
          <p:nvPr>
            <p:ph type="body" sz="half" idx="1"/>
          </p:nvPr>
        </p:nvSpPr>
        <p:spPr>
          <a:xfrm>
            <a:off x="457200" y="1600200"/>
            <a:ext cx="4038600" cy="4953000"/>
          </a:xfrm>
        </p:spPr>
        <p:txBody>
          <a:bodyPr rtlCol="0">
            <a:normAutofit/>
          </a:bodyPr>
          <a:lstStyle/>
          <a:p>
            <a:pPr marL="533400" indent="-533400" fontAlgn="auto">
              <a:lnSpc>
                <a:spcPct val="90000"/>
              </a:lnSpc>
              <a:spcBef>
                <a:spcPts val="0"/>
              </a:spcBef>
              <a:spcAft>
                <a:spcPts val="0"/>
              </a:spcAft>
              <a:buFontTx/>
              <a:buAutoNum type="arabicPeriod"/>
              <a:defRPr/>
            </a:pPr>
            <a:r>
              <a:rPr lang="en-US" sz="2000" dirty="0">
                <a:latin typeface="Arial" charset="0"/>
                <a:ea typeface="+mn-ea"/>
                <a:cs typeface="+mn-cs"/>
              </a:rPr>
              <a:t>DNA </a:t>
            </a:r>
            <a:r>
              <a:rPr lang="en-US" sz="2000" u="sng" dirty="0">
                <a:latin typeface="Arial" charset="0"/>
                <a:ea typeface="+mn-ea"/>
                <a:cs typeface="+mn-cs"/>
              </a:rPr>
              <a:t>untwists</a:t>
            </a:r>
            <a:r>
              <a:rPr lang="ja-JP" altLang="en-US" sz="2000" dirty="0">
                <a:latin typeface="Arial" charset="0"/>
                <a:ea typeface="+mn-ea"/>
                <a:cs typeface="+mn-cs"/>
              </a:rPr>
              <a:t>“</a:t>
            </a:r>
            <a:r>
              <a:rPr lang="en-US" sz="2000" dirty="0">
                <a:latin typeface="Arial" charset="0"/>
                <a:ea typeface="+mn-ea"/>
                <a:cs typeface="+mn-cs"/>
              </a:rPr>
              <a:t>unzip</a:t>
            </a:r>
            <a:r>
              <a:rPr lang="ja-JP" altLang="en-US" sz="2000" dirty="0">
                <a:latin typeface="Arial" charset="0"/>
                <a:ea typeface="+mn-ea"/>
                <a:cs typeface="+mn-cs"/>
              </a:rPr>
              <a:t>”</a:t>
            </a:r>
            <a:r>
              <a:rPr lang="en-US" sz="2000" dirty="0">
                <a:latin typeface="Arial" charset="0"/>
                <a:ea typeface="+mn-ea"/>
                <a:cs typeface="+mn-cs"/>
              </a:rPr>
              <a:t> into two separate strands.</a:t>
            </a:r>
          </a:p>
          <a:p>
            <a:pPr marL="826008" lvl="1" indent="-533400" fontAlgn="auto">
              <a:lnSpc>
                <a:spcPct val="90000"/>
              </a:lnSpc>
              <a:spcAft>
                <a:spcPts val="0"/>
              </a:spcAft>
              <a:buFontTx/>
              <a:buAutoNum type="arabicPeriod"/>
              <a:defRPr/>
            </a:pPr>
            <a:r>
              <a:rPr lang="en-US" sz="1600" dirty="0">
                <a:latin typeface="Arial" charset="0"/>
                <a:ea typeface="+mn-ea"/>
              </a:rPr>
              <a:t>Unzipped by </a:t>
            </a:r>
            <a:r>
              <a:rPr lang="en-US" sz="1600" u="sng" dirty="0">
                <a:latin typeface="Arial" charset="0"/>
                <a:ea typeface="+mn-ea"/>
              </a:rPr>
              <a:t>helicase</a:t>
            </a:r>
          </a:p>
          <a:p>
            <a:pPr marL="292608" lvl="1" indent="0" fontAlgn="auto">
              <a:lnSpc>
                <a:spcPct val="90000"/>
              </a:lnSpc>
              <a:spcAft>
                <a:spcPts val="0"/>
              </a:spcAft>
              <a:buFont typeface="Wingdings"/>
              <a:buNone/>
              <a:defRPr/>
            </a:pPr>
            <a:endParaRPr lang="en-US" sz="1600" dirty="0">
              <a:latin typeface="Arial" charset="0"/>
              <a:ea typeface="+mn-ea"/>
            </a:endParaRPr>
          </a:p>
          <a:p>
            <a:pPr marL="533400" indent="-533400" fontAlgn="auto">
              <a:lnSpc>
                <a:spcPct val="90000"/>
              </a:lnSpc>
              <a:spcBef>
                <a:spcPts val="0"/>
              </a:spcBef>
              <a:spcAft>
                <a:spcPts val="0"/>
              </a:spcAft>
              <a:buFontTx/>
              <a:buAutoNum type="arabicPeriod"/>
              <a:defRPr/>
            </a:pPr>
            <a:r>
              <a:rPr lang="en-US" sz="2000" u="sng" dirty="0">
                <a:latin typeface="Arial" charset="0"/>
                <a:ea typeface="+mn-ea"/>
                <a:cs typeface="+mn-cs"/>
              </a:rPr>
              <a:t>Free nucleotides </a:t>
            </a:r>
            <a:r>
              <a:rPr lang="en-US" sz="2000" dirty="0">
                <a:latin typeface="Arial" charset="0"/>
                <a:ea typeface="+mn-ea"/>
                <a:cs typeface="+mn-cs"/>
              </a:rPr>
              <a:t>attach to complementary nucleotides to form 2 new strands of DNA.</a:t>
            </a:r>
          </a:p>
          <a:p>
            <a:pPr marL="826008" lvl="1" indent="-533400" fontAlgn="auto">
              <a:lnSpc>
                <a:spcPct val="90000"/>
              </a:lnSpc>
              <a:spcAft>
                <a:spcPts val="0"/>
              </a:spcAft>
              <a:buFontTx/>
              <a:buAutoNum type="arabicPeriod"/>
              <a:defRPr/>
            </a:pPr>
            <a:r>
              <a:rPr lang="en-US" sz="1600" dirty="0">
                <a:latin typeface="Arial" charset="0"/>
                <a:ea typeface="+mn-ea"/>
              </a:rPr>
              <a:t>Using </a:t>
            </a:r>
            <a:r>
              <a:rPr lang="en-US" sz="1600" u="sng" dirty="0">
                <a:latin typeface="Arial" charset="0"/>
                <a:ea typeface="+mn-ea"/>
              </a:rPr>
              <a:t>DNA polymerase</a:t>
            </a:r>
          </a:p>
          <a:p>
            <a:pPr marL="292608" lvl="1" indent="0" fontAlgn="auto">
              <a:lnSpc>
                <a:spcPct val="90000"/>
              </a:lnSpc>
              <a:spcAft>
                <a:spcPts val="0"/>
              </a:spcAft>
              <a:buFont typeface="Wingdings"/>
              <a:buNone/>
              <a:defRPr/>
            </a:pPr>
            <a:endParaRPr lang="en-US" sz="1600" dirty="0">
              <a:latin typeface="Arial" charset="0"/>
              <a:ea typeface="+mn-ea"/>
            </a:endParaRPr>
          </a:p>
          <a:p>
            <a:pPr marL="533400" indent="-533400" fontAlgn="auto">
              <a:lnSpc>
                <a:spcPct val="90000"/>
              </a:lnSpc>
              <a:spcBef>
                <a:spcPts val="0"/>
              </a:spcBef>
              <a:spcAft>
                <a:spcPts val="0"/>
              </a:spcAft>
              <a:buFontTx/>
              <a:buAutoNum type="arabicPeriod"/>
              <a:defRPr/>
            </a:pPr>
            <a:r>
              <a:rPr lang="en-US" sz="2000" dirty="0">
                <a:latin typeface="Arial" charset="0"/>
                <a:ea typeface="+mn-ea"/>
                <a:cs typeface="+mn-cs"/>
              </a:rPr>
              <a:t>Two complete strands will result (exact copies of each other)</a:t>
            </a:r>
          </a:p>
          <a:p>
            <a:pPr marL="0" indent="0" fontAlgn="auto">
              <a:lnSpc>
                <a:spcPct val="90000"/>
              </a:lnSpc>
              <a:spcBef>
                <a:spcPts val="0"/>
              </a:spcBef>
              <a:spcAft>
                <a:spcPts val="0"/>
              </a:spcAft>
              <a:buFont typeface="Wingdings 2"/>
              <a:buNone/>
              <a:defRPr/>
            </a:pPr>
            <a:endParaRPr lang="en-US" sz="2000" dirty="0">
              <a:latin typeface="Arial" charset="0"/>
              <a:ea typeface="+mn-ea"/>
              <a:cs typeface="+mn-cs"/>
            </a:endParaRPr>
          </a:p>
          <a:p>
            <a:pPr marL="533400" indent="-533400" fontAlgn="auto">
              <a:lnSpc>
                <a:spcPct val="90000"/>
              </a:lnSpc>
              <a:spcBef>
                <a:spcPts val="0"/>
              </a:spcBef>
              <a:spcAft>
                <a:spcPts val="0"/>
              </a:spcAft>
              <a:buFontTx/>
              <a:buAutoNum type="arabicPeriod"/>
              <a:defRPr/>
            </a:pPr>
            <a:r>
              <a:rPr lang="en-US" sz="2000" dirty="0">
                <a:latin typeface="Arial" charset="0"/>
                <a:ea typeface="+mn-ea"/>
                <a:cs typeface="+mn-cs"/>
              </a:rPr>
              <a:t>Each resulting strands has one </a:t>
            </a:r>
            <a:r>
              <a:rPr lang="en-US" sz="2000" u="sng" dirty="0">
                <a:latin typeface="Arial" charset="0"/>
                <a:ea typeface="+mn-ea"/>
                <a:cs typeface="+mn-cs"/>
              </a:rPr>
              <a:t>new</a:t>
            </a:r>
            <a:r>
              <a:rPr lang="en-US" sz="2000" dirty="0">
                <a:latin typeface="Arial" charset="0"/>
                <a:ea typeface="+mn-ea"/>
                <a:cs typeface="+mn-cs"/>
              </a:rPr>
              <a:t> half of DNA and one </a:t>
            </a:r>
            <a:r>
              <a:rPr lang="en-US" sz="2000" u="sng" dirty="0">
                <a:latin typeface="Arial" charset="0"/>
                <a:ea typeface="+mn-ea"/>
                <a:cs typeface="+mn-cs"/>
              </a:rPr>
              <a:t>old</a:t>
            </a:r>
            <a:r>
              <a:rPr lang="en-US" sz="2000" dirty="0">
                <a:latin typeface="Arial" charset="0"/>
                <a:ea typeface="+mn-ea"/>
                <a:cs typeface="+mn-cs"/>
              </a:rPr>
              <a:t> half of DNA.</a:t>
            </a:r>
          </a:p>
        </p:txBody>
      </p:sp>
      <p:sp>
        <p:nvSpPr>
          <p:cNvPr id="6147" name="ClipArt Placeholder 1"/>
          <p:cNvSpPr>
            <a:spLocks noGrp="1"/>
          </p:cNvSpPr>
          <p:nvPr>
            <p:ph type="clipArt" sz="half" idx="2"/>
          </p:nvPr>
        </p:nvSpPr>
        <p:spPr/>
      </p:sp>
      <p:pic>
        <p:nvPicPr>
          <p:cNvPr id="6148" name="Picture 4" descr="replica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4419600" cy="484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22277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ctrTitle"/>
          </p:nvPr>
        </p:nvSpPr>
        <p:spPr/>
        <p:txBody>
          <a:bodyPr/>
          <a:lstStyle/>
          <a:p>
            <a:r>
              <a:rPr lang="en-US">
                <a:latin typeface="Arial" charset="0"/>
              </a:rPr>
              <a:t>CHROMOSOMES</a:t>
            </a:r>
          </a:p>
        </p:txBody>
      </p:sp>
      <p:sp>
        <p:nvSpPr>
          <p:cNvPr id="9219" name="Subtitle 5"/>
          <p:cNvSpPr>
            <a:spLocks noGrp="1"/>
          </p:cNvSpPr>
          <p:nvPr>
            <p:ph type="subTitle" idx="1"/>
          </p:nvPr>
        </p:nvSpPr>
        <p:spPr/>
        <p:txBody>
          <a:bodyPr/>
          <a:lstStyle/>
          <a:p>
            <a:r>
              <a:rPr lang="en-US">
                <a:latin typeface="Arial" charset="0"/>
              </a:rPr>
              <a:t>After DNA replicates it becomes chromosomes…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pPr eaLnBrk="1" hangingPunct="1"/>
            <a:r>
              <a:rPr lang="en-US">
                <a:latin typeface="Arial" charset="0"/>
              </a:rPr>
              <a:t>What are chromosomes?</a:t>
            </a:r>
          </a:p>
        </p:txBody>
      </p:sp>
      <p:sp>
        <p:nvSpPr>
          <p:cNvPr id="10243" name="Rectangle 1027"/>
          <p:cNvSpPr>
            <a:spLocks noGrp="1" noChangeArrowheads="1"/>
          </p:cNvSpPr>
          <p:nvPr>
            <p:ph type="body" sz="half" idx="1"/>
          </p:nvPr>
        </p:nvSpPr>
        <p:spPr>
          <a:xfrm>
            <a:off x="4191000" y="1295400"/>
            <a:ext cx="4953000" cy="4525963"/>
          </a:xfrm>
        </p:spPr>
        <p:txBody>
          <a:bodyPr/>
          <a:lstStyle/>
          <a:p>
            <a:pPr eaLnBrk="1" hangingPunct="1"/>
            <a:r>
              <a:rPr lang="en-US" sz="2800" u="sng">
                <a:latin typeface="Arial" charset="0"/>
              </a:rPr>
              <a:t>Carriers of genetic material found in nucleus</a:t>
            </a:r>
          </a:p>
          <a:p>
            <a:pPr eaLnBrk="1" hangingPunct="1">
              <a:buFontTx/>
              <a:buNone/>
            </a:pPr>
            <a:endParaRPr lang="en-US" sz="2800" u="sng">
              <a:latin typeface="Arial" charset="0"/>
            </a:endParaRPr>
          </a:p>
          <a:p>
            <a:pPr eaLnBrk="1" hangingPunct="1"/>
            <a:r>
              <a:rPr lang="en-US" sz="2800">
                <a:latin typeface="Arial" charset="0"/>
              </a:rPr>
              <a:t>Basically it is coiled up DNA</a:t>
            </a:r>
          </a:p>
          <a:p>
            <a:pPr eaLnBrk="1" hangingPunct="1"/>
            <a:endParaRPr lang="en-US" sz="2800">
              <a:latin typeface="Arial" charset="0"/>
            </a:endParaRPr>
          </a:p>
          <a:p>
            <a:pPr eaLnBrk="1" hangingPunct="1"/>
            <a:r>
              <a:rPr lang="en-US" sz="2800">
                <a:latin typeface="Arial" charset="0"/>
              </a:rPr>
              <a:t>Chromosomes contain thousands of GENES which code for thousands of PROTEINS and are made up of millions of NITROGEN BASE PAIRS.</a:t>
            </a:r>
          </a:p>
        </p:txBody>
      </p:sp>
      <p:pic>
        <p:nvPicPr>
          <p:cNvPr id="10244" name="Picture 1030" descr="chrom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314575"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1031" descr="Chromosom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4191000"/>
            <a:ext cx="1524000" cy="21875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a:latin typeface="Arial" charset="0"/>
              </a:rPr>
              <a:t>What are the components of a chromosome?</a:t>
            </a:r>
          </a:p>
        </p:txBody>
      </p:sp>
      <p:sp>
        <p:nvSpPr>
          <p:cNvPr id="11267" name="Rectangle 3"/>
          <p:cNvSpPr>
            <a:spLocks noGrp="1" noChangeArrowheads="1"/>
          </p:cNvSpPr>
          <p:nvPr>
            <p:ph type="body" sz="half" idx="1"/>
          </p:nvPr>
        </p:nvSpPr>
        <p:spPr/>
        <p:txBody>
          <a:bodyPr/>
          <a:lstStyle/>
          <a:p>
            <a:pPr eaLnBrk="1" hangingPunct="1">
              <a:lnSpc>
                <a:spcPct val="90000"/>
              </a:lnSpc>
            </a:pPr>
            <a:r>
              <a:rPr lang="en-US" sz="2000" u="sng">
                <a:latin typeface="Arial" charset="0"/>
              </a:rPr>
              <a:t>Chromatin-</a:t>
            </a:r>
            <a:r>
              <a:rPr lang="en-US" sz="2000">
                <a:latin typeface="Arial" charset="0"/>
              </a:rPr>
              <a:t> long, thin strands of DNA</a:t>
            </a:r>
          </a:p>
          <a:p>
            <a:pPr eaLnBrk="1" hangingPunct="1">
              <a:lnSpc>
                <a:spcPct val="90000"/>
              </a:lnSpc>
              <a:buFontTx/>
              <a:buNone/>
            </a:pPr>
            <a:endParaRPr lang="en-US" sz="2000">
              <a:latin typeface="Arial" charset="0"/>
            </a:endParaRPr>
          </a:p>
          <a:p>
            <a:pPr eaLnBrk="1" hangingPunct="1">
              <a:lnSpc>
                <a:spcPct val="90000"/>
              </a:lnSpc>
            </a:pPr>
            <a:r>
              <a:rPr lang="en-US" sz="2000" u="sng">
                <a:latin typeface="Arial" charset="0"/>
              </a:rPr>
              <a:t>Chromosome - </a:t>
            </a:r>
            <a:r>
              <a:rPr lang="en-US" sz="2000">
                <a:latin typeface="Arial" charset="0"/>
              </a:rPr>
              <a:t> coiled up strands of chromatin.  Forms an </a:t>
            </a:r>
            <a:r>
              <a:rPr lang="ja-JP" altLang="en-US" sz="2000">
                <a:latin typeface="Arial" charset="0"/>
              </a:rPr>
              <a:t>“</a:t>
            </a:r>
            <a:r>
              <a:rPr lang="en-US" sz="2000">
                <a:latin typeface="Arial" charset="0"/>
              </a:rPr>
              <a:t>X</a:t>
            </a:r>
            <a:r>
              <a:rPr lang="ja-JP" altLang="en-US" sz="2000">
                <a:latin typeface="Arial" charset="0"/>
              </a:rPr>
              <a:t>”</a:t>
            </a:r>
            <a:r>
              <a:rPr lang="en-US" sz="2000">
                <a:latin typeface="Arial" charset="0"/>
              </a:rPr>
              <a:t> like structure</a:t>
            </a:r>
          </a:p>
          <a:p>
            <a:pPr eaLnBrk="1" hangingPunct="1">
              <a:lnSpc>
                <a:spcPct val="90000"/>
              </a:lnSpc>
            </a:pPr>
            <a:endParaRPr lang="en-US" sz="2000" u="sng">
              <a:latin typeface="Arial" charset="0"/>
            </a:endParaRPr>
          </a:p>
          <a:p>
            <a:pPr eaLnBrk="1" hangingPunct="1">
              <a:lnSpc>
                <a:spcPct val="90000"/>
              </a:lnSpc>
            </a:pPr>
            <a:r>
              <a:rPr lang="en-US" sz="2000" u="sng">
                <a:latin typeface="Arial" charset="0"/>
              </a:rPr>
              <a:t>2 Sister Chromatids-</a:t>
            </a:r>
            <a:r>
              <a:rPr lang="en-US" sz="2000">
                <a:latin typeface="Arial" charset="0"/>
              </a:rPr>
              <a:t> each piece of a chromosome </a:t>
            </a:r>
          </a:p>
          <a:p>
            <a:pPr eaLnBrk="1" hangingPunct="1">
              <a:lnSpc>
                <a:spcPct val="90000"/>
              </a:lnSpc>
            </a:pPr>
            <a:endParaRPr lang="en-US" sz="2000">
              <a:latin typeface="Arial" charset="0"/>
            </a:endParaRPr>
          </a:p>
          <a:p>
            <a:pPr eaLnBrk="1" hangingPunct="1">
              <a:lnSpc>
                <a:spcPct val="90000"/>
              </a:lnSpc>
            </a:pPr>
            <a:r>
              <a:rPr lang="en-US" sz="2000" u="sng">
                <a:latin typeface="Arial" charset="0"/>
              </a:rPr>
              <a:t>Centromere-</a:t>
            </a:r>
            <a:r>
              <a:rPr lang="en-US" sz="2000">
                <a:latin typeface="Arial" charset="0"/>
              </a:rPr>
              <a:t> spot that holds each sister chromatid together.  </a:t>
            </a:r>
          </a:p>
        </p:txBody>
      </p:sp>
      <p:pic>
        <p:nvPicPr>
          <p:cNvPr id="11268" name="Picture 6" descr="chromosome(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3878263"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55A3-1810-4471-BEBB-5AFE5D54C62D}"/>
              </a:ext>
            </a:extLst>
          </p:cNvPr>
          <p:cNvSpPr>
            <a:spLocks noGrp="1"/>
          </p:cNvSpPr>
          <p:nvPr>
            <p:ph type="title"/>
          </p:nvPr>
        </p:nvSpPr>
        <p:spPr>
          <a:xfrm>
            <a:off x="464411" y="611188"/>
            <a:ext cx="8229600" cy="1143000"/>
          </a:xfrm>
        </p:spPr>
        <p:txBody>
          <a:bodyPr/>
          <a:lstStyle/>
          <a:p>
            <a:endParaRPr lang="en-US"/>
          </a:p>
        </p:txBody>
      </p:sp>
      <p:sp>
        <p:nvSpPr>
          <p:cNvPr id="3" name="Content Placeholder 2">
            <a:extLst>
              <a:ext uri="{FF2B5EF4-FFF2-40B4-BE49-F238E27FC236}">
                <a16:creationId xmlns:a16="http://schemas.microsoft.com/office/drawing/2014/main" id="{1125DC37-9A41-450B-8087-51CACC56B759}"/>
              </a:ext>
            </a:extLst>
          </p:cNvPr>
          <p:cNvSpPr>
            <a:spLocks noGrp="1"/>
          </p:cNvSpPr>
          <p:nvPr>
            <p:ph idx="1"/>
          </p:nvPr>
        </p:nvSpPr>
        <p:spPr>
          <a:xfrm>
            <a:off x="464411" y="1936750"/>
            <a:ext cx="8229600" cy="4525963"/>
          </a:xfrm>
        </p:spPr>
        <p:txBody>
          <a:bodyPr/>
          <a:lstStyle/>
          <a:p>
            <a:endParaRPr lang="en-US"/>
          </a:p>
        </p:txBody>
      </p:sp>
      <p:pic>
        <p:nvPicPr>
          <p:cNvPr id="4" name="Picture 3">
            <a:extLst>
              <a:ext uri="{FF2B5EF4-FFF2-40B4-BE49-F238E27FC236}">
                <a16:creationId xmlns:a16="http://schemas.microsoft.com/office/drawing/2014/main" id="{A8CD1816-08DF-41B2-9E76-30777717A44F}"/>
              </a:ext>
            </a:extLst>
          </p:cNvPr>
          <p:cNvPicPr>
            <a:picLocks noChangeAspect="1"/>
          </p:cNvPicPr>
          <p:nvPr/>
        </p:nvPicPr>
        <p:blipFill>
          <a:blip r:embed="rId2"/>
          <a:stretch>
            <a:fillRect/>
          </a:stretch>
        </p:blipFill>
        <p:spPr>
          <a:xfrm>
            <a:off x="1226410" y="395287"/>
            <a:ext cx="6691179" cy="6067425"/>
          </a:xfrm>
          <a:prstGeom prst="rect">
            <a:avLst/>
          </a:prstGeom>
        </p:spPr>
      </p:pic>
    </p:spTree>
    <p:extLst>
      <p:ext uri="{BB962C8B-B14F-4D97-AF65-F5344CB8AC3E}">
        <p14:creationId xmlns:p14="http://schemas.microsoft.com/office/powerpoint/2010/main" val="11341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a:latin typeface="Arial" charset="0"/>
              </a:rPr>
              <a:t>How many chromosomes are in human cells?</a:t>
            </a:r>
          </a:p>
        </p:txBody>
      </p:sp>
      <p:sp>
        <p:nvSpPr>
          <p:cNvPr id="12291" name="Rectangle 3"/>
          <p:cNvSpPr>
            <a:spLocks noGrp="1" noChangeArrowheads="1"/>
          </p:cNvSpPr>
          <p:nvPr>
            <p:ph type="body" idx="1"/>
          </p:nvPr>
        </p:nvSpPr>
        <p:spPr/>
        <p:txBody>
          <a:bodyPr/>
          <a:lstStyle/>
          <a:p>
            <a:pPr lvl="1" eaLnBrk="1" hangingPunct="1"/>
            <a:r>
              <a:rPr lang="en-US" u="sng">
                <a:latin typeface="Arial" charset="0"/>
              </a:rPr>
              <a:t>46</a:t>
            </a:r>
            <a:r>
              <a:rPr lang="en-US">
                <a:latin typeface="Arial" charset="0"/>
              </a:rPr>
              <a:t> in somatic (body) cells- like skin, muscle.</a:t>
            </a:r>
          </a:p>
          <a:p>
            <a:pPr lvl="1" eaLnBrk="1" hangingPunct="1"/>
            <a:r>
              <a:rPr lang="en-US" u="sng">
                <a:latin typeface="Arial" charset="0"/>
              </a:rPr>
              <a:t>23</a:t>
            </a:r>
            <a:r>
              <a:rPr lang="en-US">
                <a:latin typeface="Arial" charset="0"/>
              </a:rPr>
              <a:t> in gametes (sex cells- like sperm &amp; egg).</a:t>
            </a:r>
          </a:p>
        </p:txBody>
      </p:sp>
      <p:pic>
        <p:nvPicPr>
          <p:cNvPr id="12292" name="Picture 5" descr="kary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819400"/>
            <a:ext cx="4114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0" y="1219200"/>
            <a:ext cx="9144000" cy="5638800"/>
          </a:xfrm>
        </p:spPr>
        <p:txBody>
          <a:bodyPr/>
          <a:lstStyle/>
          <a:p>
            <a:pPr marL="0" indent="0">
              <a:buNone/>
            </a:pPr>
            <a:r>
              <a:rPr lang="en-US" sz="2800" dirty="0"/>
              <a:t>Human embryos are similar in size to a rat embryo. Why then do they end up being such different sized organisms? The size of an organism is determined mostly by its number of cells and partially by the sizes of those cells. Certain cells in a human might be smaller than certain cells in a mouse and vice versa. In addition, most cells have a limit to the size they can grow. On the other hand fat cells can grow larger when we store excess calories as fat droplets inside those cells. The more droplets, the larger the cell becomes until it reaches a point in which the control center (nucleus) can no longer manage a cell of that size. At that point the cell must undergo cell division.</a:t>
            </a:r>
          </a:p>
          <a:p>
            <a:pPr marL="0" indent="0">
              <a:buNone/>
            </a:pPr>
            <a:endParaRPr lang="en-US" sz="2400" dirty="0"/>
          </a:p>
        </p:txBody>
      </p:sp>
    </p:spTree>
    <p:extLst>
      <p:ext uri="{BB962C8B-B14F-4D97-AF65-F5344CB8AC3E}">
        <p14:creationId xmlns:p14="http://schemas.microsoft.com/office/powerpoint/2010/main" val="364024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1065" r="-11065"/>
          <a:stretch>
            <a:fillRect/>
          </a:stretch>
        </p:blipFill>
        <p:spPr>
          <a:xfrm>
            <a:off x="-685800" y="457200"/>
            <a:ext cx="10530192" cy="5791200"/>
          </a:xfrm>
        </p:spPr>
      </p:pic>
      <p:pic>
        <p:nvPicPr>
          <p:cNvPr id="5" name="Picture 4"/>
          <p:cNvPicPr>
            <a:picLocks noChangeAspect="1"/>
          </p:cNvPicPr>
          <p:nvPr/>
        </p:nvPicPr>
        <p:blipFill rotWithShape="1">
          <a:blip r:embed="rId3"/>
          <a:srcRect l="155" t="53616" r="-155" b="-3471"/>
          <a:stretch/>
        </p:blipFill>
        <p:spPr>
          <a:xfrm>
            <a:off x="1219200" y="27629"/>
            <a:ext cx="3581400" cy="1339139"/>
          </a:xfrm>
          <a:prstGeom prst="rect">
            <a:avLst/>
          </a:prstGeom>
        </p:spPr>
      </p:pic>
      <p:pic>
        <p:nvPicPr>
          <p:cNvPr id="6" name="Picture 5"/>
          <p:cNvPicPr>
            <a:picLocks noChangeAspect="1"/>
          </p:cNvPicPr>
          <p:nvPr/>
        </p:nvPicPr>
        <p:blipFill>
          <a:blip r:embed="rId4"/>
          <a:stretch>
            <a:fillRect/>
          </a:stretch>
        </p:blipFill>
        <p:spPr>
          <a:xfrm>
            <a:off x="1600200" y="4756199"/>
            <a:ext cx="2768600" cy="2076450"/>
          </a:xfrm>
          <a:prstGeom prst="rect">
            <a:avLst/>
          </a:prstGeom>
        </p:spPr>
      </p:pic>
    </p:spTree>
    <p:extLst>
      <p:ext uri="{BB962C8B-B14F-4D97-AF65-F5344CB8AC3E}">
        <p14:creationId xmlns:p14="http://schemas.microsoft.com/office/powerpoint/2010/main" val="330676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a:t>Directions:</a:t>
            </a:r>
          </a:p>
        </p:txBody>
      </p:sp>
      <p:sp>
        <p:nvSpPr>
          <p:cNvPr id="3" name="Content Placeholder 2"/>
          <p:cNvSpPr>
            <a:spLocks noGrp="1"/>
          </p:cNvSpPr>
          <p:nvPr>
            <p:ph idx="1"/>
          </p:nvPr>
        </p:nvSpPr>
        <p:spPr>
          <a:xfrm>
            <a:off x="0" y="1219200"/>
            <a:ext cx="9144000" cy="5638800"/>
          </a:xfrm>
        </p:spPr>
        <p:txBody>
          <a:bodyPr/>
          <a:lstStyle/>
          <a:p>
            <a:pPr marL="0" indent="0">
              <a:buNone/>
            </a:pPr>
            <a:r>
              <a:rPr lang="en-US" sz="2800" dirty="0"/>
              <a:t>In order for cells to divide, it needs to make copies of the genetic code, cell organelles and other molecules necessary for each of the daughter cells to survive. After this point, the cell is ready to divide. The process of cell division occurs in a series of observable steps that scientists have termed “mitosis”.</a:t>
            </a:r>
          </a:p>
          <a:p>
            <a:pPr marL="514350" indent="-514350">
              <a:buFont typeface="+mj-lt"/>
              <a:buAutoNum type="arabicPeriod"/>
            </a:pPr>
            <a:r>
              <a:rPr lang="en-US" dirty="0"/>
              <a:t>Through observation of the following stages of mitosis, figure out the most logical sequence of events.</a:t>
            </a:r>
          </a:p>
          <a:p>
            <a:pPr marL="914400" lvl="1" indent="-514350"/>
            <a:r>
              <a:rPr lang="en-US" dirty="0"/>
              <a:t> You know you are starting with one cell and ending with two.</a:t>
            </a:r>
          </a:p>
        </p:txBody>
      </p:sp>
    </p:spTree>
    <p:extLst>
      <p:ext uri="{BB962C8B-B14F-4D97-AF65-F5344CB8AC3E}">
        <p14:creationId xmlns:p14="http://schemas.microsoft.com/office/powerpoint/2010/main" val="39457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p:txBody>
          <a:bodyPr/>
          <a:lstStyle/>
          <a:p>
            <a:r>
              <a:rPr lang="en-US">
                <a:latin typeface="Arial" charset="0"/>
              </a:rPr>
              <a:t>THE CELL CYCLE</a:t>
            </a:r>
          </a:p>
        </p:txBody>
      </p:sp>
      <p:sp>
        <p:nvSpPr>
          <p:cNvPr id="13315" name="Subtitle 4"/>
          <p:cNvSpPr>
            <a:spLocks noGrp="1"/>
          </p:cNvSpPr>
          <p:nvPr>
            <p:ph type="subTitle" idx="1"/>
          </p:nvPr>
        </p:nvSpPr>
        <p:spPr/>
        <p:txBody>
          <a:bodyPr/>
          <a:lstStyle/>
          <a:p>
            <a:r>
              <a:rPr lang="en-US">
                <a:latin typeface="Arial" charset="0"/>
              </a:rPr>
              <a:t>After DNA replicates and is formed into chromosomes, the cell can go through the process of dividing.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Arial" charset="0"/>
              </a:rPr>
              <a:t>What is the cell cycle?</a:t>
            </a:r>
          </a:p>
        </p:txBody>
      </p:sp>
      <p:sp>
        <p:nvSpPr>
          <p:cNvPr id="14339" name="Rectangle 3"/>
          <p:cNvSpPr>
            <a:spLocks noGrp="1" noChangeArrowheads="1"/>
          </p:cNvSpPr>
          <p:nvPr>
            <p:ph type="body" sz="half" idx="1"/>
          </p:nvPr>
        </p:nvSpPr>
        <p:spPr>
          <a:xfrm>
            <a:off x="533400" y="1447800"/>
            <a:ext cx="8229600" cy="5029200"/>
          </a:xfrm>
        </p:spPr>
        <p:txBody>
          <a:bodyPr/>
          <a:lstStyle/>
          <a:p>
            <a:pPr eaLnBrk="1" hangingPunct="1"/>
            <a:r>
              <a:rPr lang="en-US" sz="2800" dirty="0">
                <a:latin typeface="Arial" charset="0"/>
              </a:rPr>
              <a:t>Sequence of </a:t>
            </a:r>
            <a:r>
              <a:rPr lang="en-US" sz="2800" u="sng" dirty="0">
                <a:latin typeface="Arial" charset="0"/>
              </a:rPr>
              <a:t>growth</a:t>
            </a:r>
            <a:r>
              <a:rPr lang="en-US" sz="2800" dirty="0">
                <a:latin typeface="Arial" charset="0"/>
              </a:rPr>
              <a:t> and </a:t>
            </a:r>
            <a:r>
              <a:rPr lang="en-US" sz="2800" u="sng" dirty="0">
                <a:latin typeface="Arial" charset="0"/>
              </a:rPr>
              <a:t>division</a:t>
            </a:r>
            <a:r>
              <a:rPr lang="en-US" sz="2800" dirty="0">
                <a:latin typeface="Arial" charset="0"/>
              </a:rPr>
              <a:t> in the cell</a:t>
            </a:r>
          </a:p>
          <a:p>
            <a:pPr eaLnBrk="1" hangingPunct="1">
              <a:buFontTx/>
              <a:buNone/>
            </a:pPr>
            <a:endParaRPr lang="en-US" sz="2800" u="sng" dirty="0">
              <a:latin typeface="Arial" charset="0"/>
            </a:endParaRPr>
          </a:p>
        </p:txBody>
      </p:sp>
      <p:pic>
        <p:nvPicPr>
          <p:cNvPr id="14341" name="Picture 5" descr="mitosis"/>
          <p:cNvPicPr>
            <a:picLocks noGrp="1" noChangeAspect="1" noChangeArrowheads="1"/>
          </p:cNvPicPr>
          <p:nvPr>
            <p:ph sz="quarter" idx="3"/>
          </p:nvPr>
        </p:nvPicPr>
        <p:blipFill>
          <a:blip r:embed="rId2" cstate="email">
            <a:extLst>
              <a:ext uri="{28A0092B-C50C-407E-A947-70E740481C1C}">
                <a14:useLocalDpi xmlns:a14="http://schemas.microsoft.com/office/drawing/2010/main" val="0"/>
              </a:ext>
            </a:extLst>
          </a:blip>
          <a:srcRect/>
          <a:stretch>
            <a:fillRect/>
          </a:stretch>
        </p:blipFill>
        <p:spPr>
          <a:xfrm>
            <a:off x="5486400" y="2514600"/>
            <a:ext cx="3444875" cy="4114800"/>
          </a:xfrm>
          <a:noFill/>
        </p:spPr>
      </p:pic>
      <p:pic>
        <p:nvPicPr>
          <p:cNvPr id="3" name="Content Placeholder 2" descr="epithelial cells undergoing mitosis.gif"/>
          <p:cNvPicPr>
            <a:picLocks noGrp="1" noChangeAspect="1"/>
          </p:cNvPicPr>
          <p:nvPr>
            <p:ph sz="quarter" idx="2"/>
          </p:nvPr>
        </p:nvPicPr>
        <p:blipFill>
          <a:blip r:embed="rId3">
            <a:extLst>
              <a:ext uri="{28A0092B-C50C-407E-A947-70E740481C1C}">
                <a14:useLocalDpi xmlns:a14="http://schemas.microsoft.com/office/drawing/2010/main" val="0"/>
              </a:ext>
            </a:extLst>
          </a:blip>
          <a:srcRect t="22936" b="22936"/>
          <a:stretch>
            <a:fillRect/>
          </a:stretch>
        </p:blipFill>
        <p:spPr>
          <a:xfrm>
            <a:off x="0" y="2743200"/>
            <a:ext cx="5349604" cy="28956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6" name="Mitosis Bling Science Hotline Bling Parody.mp4">
            <a:hlinkClick r:id="" action="ppaction://media"/>
          </p:cNvPr>
          <p:cNvPicPr>
            <a:picLocks noGrp="1" noChangeAspect="1"/>
          </p:cNvPicPr>
          <p:nvPr>
            <p:ph sz="quarter" idx="2"/>
            <a:videoFile r:link="rId2"/>
            <p:extLst>
              <p:ext uri="{DAA4B4D4-6D71-4841-9C94-3DE7FCFB9230}">
                <p14:media xmlns:p14="http://schemas.microsoft.com/office/powerpoint/2010/main" r:embed="rId1"/>
              </p:ext>
            </p:extLst>
          </p:nvPr>
        </p:nvPicPr>
        <p:blipFill>
          <a:blip r:embed="rId4"/>
          <a:stretch>
            <a:fillRect/>
          </a:stretch>
        </p:blipFill>
        <p:spPr>
          <a:xfrm>
            <a:off x="27008" y="685800"/>
            <a:ext cx="9211731" cy="5181600"/>
          </a:xfrm>
        </p:spPr>
      </p:pic>
      <p:sp>
        <p:nvSpPr>
          <p:cNvPr id="5" name="Content Placeholder 4"/>
          <p:cNvSpPr>
            <a:spLocks noGrp="1"/>
          </p:cNvSpPr>
          <p:nvPr>
            <p:ph sz="quarter" idx="3"/>
          </p:nvPr>
        </p:nvSpPr>
        <p:spPr/>
        <p:txBody>
          <a:bodyPr/>
          <a:lstStyle/>
          <a:p>
            <a:endParaRPr lang="en-US"/>
          </a:p>
        </p:txBody>
      </p:sp>
    </p:spTree>
    <p:extLst>
      <p:ext uri="{BB962C8B-B14F-4D97-AF65-F5344CB8AC3E}">
        <p14:creationId xmlns:p14="http://schemas.microsoft.com/office/powerpoint/2010/main" val="1688840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8800" dirty="0"/>
              <a:t>Mitosis</a:t>
            </a:r>
          </a:p>
        </p:txBody>
      </p:sp>
      <p:sp>
        <p:nvSpPr>
          <p:cNvPr id="7" name="Subtitle 6"/>
          <p:cNvSpPr>
            <a:spLocks noGrp="1"/>
          </p:cNvSpPr>
          <p:nvPr>
            <p:ph type="subTitle" idx="1"/>
          </p:nvPr>
        </p:nvSpPr>
        <p:spPr/>
        <p:txBody>
          <a:bodyPr/>
          <a:lstStyle/>
          <a:p>
            <a:r>
              <a:rPr lang="en-US" dirty="0"/>
              <a:t>Process by which cells divide to produce TWO IDENTICAL DAUGHTER CELLS</a:t>
            </a:r>
          </a:p>
        </p:txBody>
      </p:sp>
    </p:spTree>
    <p:extLst>
      <p:ext uri="{BB962C8B-B14F-4D97-AF65-F5344CB8AC3E}">
        <p14:creationId xmlns:p14="http://schemas.microsoft.com/office/powerpoint/2010/main" val="3168201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atin typeface="Arial" charset="0"/>
              </a:rPr>
              <a:t>INTERPHASE</a:t>
            </a:r>
          </a:p>
        </p:txBody>
      </p:sp>
      <p:sp>
        <p:nvSpPr>
          <p:cNvPr id="15363" name="Rectangle 3"/>
          <p:cNvSpPr>
            <a:spLocks noGrp="1" noChangeArrowheads="1"/>
          </p:cNvSpPr>
          <p:nvPr>
            <p:ph type="body" idx="1"/>
          </p:nvPr>
        </p:nvSpPr>
        <p:spPr/>
        <p:txBody>
          <a:bodyPr/>
          <a:lstStyle/>
          <a:p>
            <a:pPr eaLnBrk="1" hangingPunct="1"/>
            <a:r>
              <a:rPr lang="en-US">
                <a:latin typeface="Arial" charset="0"/>
              </a:rPr>
              <a:t>Nucleus is intact.</a:t>
            </a:r>
          </a:p>
          <a:p>
            <a:pPr eaLnBrk="1" hangingPunct="1"/>
            <a:r>
              <a:rPr lang="en-US">
                <a:latin typeface="Arial" charset="0"/>
              </a:rPr>
              <a:t>Nucleolus is present.</a:t>
            </a:r>
          </a:p>
          <a:p>
            <a:pPr eaLnBrk="1" hangingPunct="1"/>
            <a:r>
              <a:rPr lang="en-US">
                <a:latin typeface="Arial" charset="0"/>
              </a:rPr>
              <a:t>Chromatin is loosely contained in nucleus.</a:t>
            </a:r>
          </a:p>
          <a:p>
            <a:pPr eaLnBrk="1" hangingPunct="1"/>
            <a:r>
              <a:rPr lang="en-US">
                <a:latin typeface="Arial" charset="0"/>
              </a:rPr>
              <a:t>Chromatin replicates.</a:t>
            </a:r>
          </a:p>
          <a:p>
            <a:pPr eaLnBrk="1" hangingPunct="1"/>
            <a:r>
              <a:rPr lang="en-US">
                <a:latin typeface="Arial" charset="0"/>
              </a:rPr>
              <a:t>Longest phase of the cell cycle</a:t>
            </a:r>
          </a:p>
        </p:txBody>
      </p:sp>
      <p:pic>
        <p:nvPicPr>
          <p:cNvPr id="15364" name="Picture 5" descr="inter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657600"/>
            <a:ext cx="2362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7" descr="mitosis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08813" y="0"/>
            <a:ext cx="2135187"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5562600" cy="1143000"/>
          </a:xfrm>
        </p:spPr>
        <p:txBody>
          <a:bodyPr/>
          <a:lstStyle/>
          <a:p>
            <a:pPr eaLnBrk="1" hangingPunct="1"/>
            <a:r>
              <a:rPr lang="en-US">
                <a:latin typeface="Arial" charset="0"/>
              </a:rPr>
              <a:t>PROPHASE</a:t>
            </a:r>
          </a:p>
        </p:txBody>
      </p:sp>
      <p:sp>
        <p:nvSpPr>
          <p:cNvPr id="16387" name="Rectangle 3"/>
          <p:cNvSpPr>
            <a:spLocks noGrp="1" noChangeArrowheads="1"/>
          </p:cNvSpPr>
          <p:nvPr>
            <p:ph type="body" sz="half" idx="1"/>
          </p:nvPr>
        </p:nvSpPr>
        <p:spPr/>
        <p:txBody>
          <a:bodyPr/>
          <a:lstStyle/>
          <a:p>
            <a:pPr eaLnBrk="1" hangingPunct="1"/>
            <a:r>
              <a:rPr lang="en-US" sz="2400">
                <a:latin typeface="Arial" charset="0"/>
              </a:rPr>
              <a:t>Longest phase of mitosis</a:t>
            </a:r>
          </a:p>
          <a:p>
            <a:pPr eaLnBrk="1" hangingPunct="1"/>
            <a:r>
              <a:rPr lang="en-US" sz="2400">
                <a:latin typeface="Arial" charset="0"/>
              </a:rPr>
              <a:t>Chromatin coils into chromosomes</a:t>
            </a:r>
          </a:p>
          <a:p>
            <a:pPr eaLnBrk="1" hangingPunct="1"/>
            <a:r>
              <a:rPr lang="en-US" sz="2400">
                <a:latin typeface="Arial" charset="0"/>
              </a:rPr>
              <a:t>The nucleus &amp; nucleolus disappear</a:t>
            </a:r>
          </a:p>
          <a:p>
            <a:pPr eaLnBrk="1" hangingPunct="1"/>
            <a:r>
              <a:rPr lang="en-US" sz="2400">
                <a:latin typeface="Arial" charset="0"/>
              </a:rPr>
              <a:t>Centrioles form and move to opposite poles of cell</a:t>
            </a:r>
          </a:p>
          <a:p>
            <a:pPr eaLnBrk="1" hangingPunct="1"/>
            <a:r>
              <a:rPr lang="en-US" sz="2400">
                <a:latin typeface="Arial" charset="0"/>
              </a:rPr>
              <a:t>Spindle fibers form from centrioles and begin to  cross cell</a:t>
            </a:r>
          </a:p>
        </p:txBody>
      </p:sp>
      <p:pic>
        <p:nvPicPr>
          <p:cNvPr id="16388" name="Picture 4" descr="earlyprophase"/>
          <p:cNvPicPr>
            <a:picLocks noGrp="1" noChangeAspect="1" noChangeArrowheads="1"/>
          </p:cNvPicPr>
          <p:nvPr>
            <p:ph sz="quarter" idx="2"/>
          </p:nvPr>
        </p:nvPicPr>
        <p:blipFill>
          <a:blip r:embed="rId2" cstate="email">
            <a:extLst>
              <a:ext uri="{28A0092B-C50C-407E-A947-70E740481C1C}">
                <a14:useLocalDpi xmlns:a14="http://schemas.microsoft.com/office/drawing/2010/main" val="0"/>
              </a:ext>
            </a:extLst>
          </a:blip>
          <a:srcRect/>
          <a:stretch>
            <a:fillRect/>
          </a:stretch>
        </p:blipFill>
        <p:spPr>
          <a:xfrm>
            <a:off x="5181600" y="3352800"/>
            <a:ext cx="3686175" cy="2185988"/>
          </a:xfrm>
          <a:noFill/>
        </p:spPr>
      </p:pic>
      <p:pic>
        <p:nvPicPr>
          <p:cNvPr id="16389" name="Picture 6" descr="prophase"/>
          <p:cNvPicPr>
            <a:picLocks noGrp="1" noChangeAspect="1" noChangeArrowheads="1"/>
          </p:cNvPicPr>
          <p:nvPr>
            <p:ph sz="quarter" idx="3"/>
          </p:nvPr>
        </p:nvPicPr>
        <p:blipFill>
          <a:blip r:embed="rId3" cstate="email">
            <a:extLst>
              <a:ext uri="{28A0092B-C50C-407E-A947-70E740481C1C}">
                <a14:useLocalDpi xmlns:a14="http://schemas.microsoft.com/office/drawing/2010/main" val="0"/>
              </a:ext>
            </a:extLst>
          </a:blip>
          <a:srcRect/>
          <a:stretch>
            <a:fillRect/>
          </a:stretch>
        </p:blipFill>
        <p:spPr>
          <a:xfrm>
            <a:off x="6248400" y="228600"/>
            <a:ext cx="2430463" cy="218757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6369" r="-26369"/>
          <a:stretch>
            <a:fillRect/>
          </a:stretch>
        </p:blipFill>
        <p:spPr>
          <a:xfrm>
            <a:off x="-1371600" y="228600"/>
            <a:ext cx="12054299" cy="6629400"/>
          </a:xfrm>
        </p:spPr>
      </p:pic>
    </p:spTree>
    <p:extLst>
      <p:ext uri="{BB962C8B-B14F-4D97-AF65-F5344CB8AC3E}">
        <p14:creationId xmlns:p14="http://schemas.microsoft.com/office/powerpoint/2010/main" val="2810611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atin typeface="Arial" charset="0"/>
              </a:rPr>
              <a:t>METAPHASE</a:t>
            </a:r>
          </a:p>
        </p:txBody>
      </p:sp>
      <p:sp>
        <p:nvSpPr>
          <p:cNvPr id="17411" name="Rectangle 3"/>
          <p:cNvSpPr>
            <a:spLocks noGrp="1" noChangeArrowheads="1"/>
          </p:cNvSpPr>
          <p:nvPr>
            <p:ph type="body" sz="half" idx="1"/>
          </p:nvPr>
        </p:nvSpPr>
        <p:spPr>
          <a:xfrm>
            <a:off x="4267200" y="1676400"/>
            <a:ext cx="4038600" cy="4525963"/>
          </a:xfrm>
        </p:spPr>
        <p:txBody>
          <a:bodyPr/>
          <a:lstStyle/>
          <a:p>
            <a:pPr eaLnBrk="1" hangingPunct="1"/>
            <a:r>
              <a:rPr lang="en-US" sz="2800">
                <a:latin typeface="Arial" charset="0"/>
              </a:rPr>
              <a:t>Chromosomes line up in the middle of the cell</a:t>
            </a:r>
          </a:p>
          <a:p>
            <a:pPr eaLnBrk="1" hangingPunct="1"/>
            <a:r>
              <a:rPr lang="en-US" sz="2800">
                <a:latin typeface="Arial" charset="0"/>
              </a:rPr>
              <a:t>Spindle now forms across the cell</a:t>
            </a:r>
          </a:p>
          <a:p>
            <a:pPr eaLnBrk="1" hangingPunct="1"/>
            <a:r>
              <a:rPr lang="en-US" sz="2800">
                <a:latin typeface="Arial" charset="0"/>
              </a:rPr>
              <a:t>Meta = </a:t>
            </a:r>
            <a:r>
              <a:rPr lang="ja-JP" altLang="en-US" sz="2800">
                <a:latin typeface="Arial" charset="0"/>
              </a:rPr>
              <a:t>“</a:t>
            </a:r>
            <a:r>
              <a:rPr lang="en-US" sz="2800">
                <a:latin typeface="Arial" charset="0"/>
              </a:rPr>
              <a:t>middle</a:t>
            </a:r>
            <a:r>
              <a:rPr lang="ja-JP" altLang="en-US" sz="2800">
                <a:latin typeface="Arial" charset="0"/>
              </a:rPr>
              <a:t>”</a:t>
            </a:r>
            <a:endParaRPr lang="en-US" sz="2800">
              <a:latin typeface="Arial" charset="0"/>
            </a:endParaRPr>
          </a:p>
        </p:txBody>
      </p:sp>
      <p:pic>
        <p:nvPicPr>
          <p:cNvPr id="17412" name="Picture 4" descr="metaphase"/>
          <p:cNvPicPr>
            <a:picLocks noGrp="1" noChangeAspect="1" noChangeArrowheads="1"/>
          </p:cNvPicPr>
          <p:nvPr>
            <p:ph sz="quarter" idx="2"/>
          </p:nvPr>
        </p:nvPicPr>
        <p:blipFill>
          <a:blip r:embed="rId2" cstate="email">
            <a:extLst>
              <a:ext uri="{28A0092B-C50C-407E-A947-70E740481C1C}">
                <a14:useLocalDpi xmlns:a14="http://schemas.microsoft.com/office/drawing/2010/main" val="0"/>
              </a:ext>
            </a:extLst>
          </a:blip>
          <a:srcRect/>
          <a:stretch>
            <a:fillRect/>
          </a:stretch>
        </p:blipFill>
        <p:spPr>
          <a:xfrm>
            <a:off x="1219200" y="1447800"/>
            <a:ext cx="2333625" cy="2185988"/>
          </a:xfrm>
          <a:noFill/>
        </p:spPr>
      </p:pic>
      <p:pic>
        <p:nvPicPr>
          <p:cNvPr id="17413" name="Picture 6" descr="metaphase_slid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990600" y="4114800"/>
            <a:ext cx="2819400" cy="173355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atin typeface="Arial" charset="0"/>
              </a:rPr>
              <a:t>ANAPHASE</a:t>
            </a:r>
          </a:p>
        </p:txBody>
      </p:sp>
      <p:sp>
        <p:nvSpPr>
          <p:cNvPr id="18435" name="Rectangle 3"/>
          <p:cNvSpPr>
            <a:spLocks noGrp="1" noChangeArrowheads="1"/>
          </p:cNvSpPr>
          <p:nvPr>
            <p:ph type="body" sz="half" idx="1"/>
          </p:nvPr>
        </p:nvSpPr>
        <p:spPr/>
        <p:txBody>
          <a:bodyPr/>
          <a:lstStyle/>
          <a:p>
            <a:pPr eaLnBrk="1" hangingPunct="1"/>
            <a:r>
              <a:rPr lang="en-US" sz="2800">
                <a:latin typeface="Arial" charset="0"/>
              </a:rPr>
              <a:t>Spindle fibers begin to shorten/break down</a:t>
            </a:r>
          </a:p>
          <a:p>
            <a:pPr eaLnBrk="1" hangingPunct="1"/>
            <a:r>
              <a:rPr lang="en-US" sz="2800">
                <a:latin typeface="Arial" charset="0"/>
              </a:rPr>
              <a:t>This pulls chromosomes apart</a:t>
            </a:r>
          </a:p>
          <a:p>
            <a:pPr eaLnBrk="1" hangingPunct="1"/>
            <a:r>
              <a:rPr lang="en-US" sz="2800">
                <a:latin typeface="Arial" charset="0"/>
              </a:rPr>
              <a:t>Now the chromosome halves are referred to as chromatids</a:t>
            </a:r>
          </a:p>
          <a:p>
            <a:pPr eaLnBrk="1" hangingPunct="1"/>
            <a:r>
              <a:rPr lang="en-US" sz="2800">
                <a:latin typeface="Arial" charset="0"/>
              </a:rPr>
              <a:t>Ana = </a:t>
            </a:r>
            <a:r>
              <a:rPr lang="ja-JP" altLang="en-US" sz="2800">
                <a:latin typeface="Arial" charset="0"/>
              </a:rPr>
              <a:t>“</a:t>
            </a:r>
            <a:r>
              <a:rPr lang="en-US" sz="2800">
                <a:latin typeface="Arial" charset="0"/>
              </a:rPr>
              <a:t>away</a:t>
            </a:r>
            <a:r>
              <a:rPr lang="ja-JP" altLang="en-US" sz="2800">
                <a:latin typeface="Arial" charset="0"/>
              </a:rPr>
              <a:t>”</a:t>
            </a:r>
            <a:endParaRPr lang="en-US" sz="2800">
              <a:latin typeface="Arial" charset="0"/>
            </a:endParaRPr>
          </a:p>
        </p:txBody>
      </p:sp>
      <p:pic>
        <p:nvPicPr>
          <p:cNvPr id="18436" name="Picture 4" descr="anaphase_slid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86400" y="1295400"/>
            <a:ext cx="2609850" cy="1543050"/>
          </a:xfrm>
          <a:noFill/>
        </p:spPr>
      </p:pic>
      <p:pic>
        <p:nvPicPr>
          <p:cNvPr id="18437" name="Picture 6" descr="p111-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3429000"/>
            <a:ext cx="3810000" cy="2085975"/>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0400" y="274638"/>
            <a:ext cx="5486400" cy="1143000"/>
          </a:xfrm>
        </p:spPr>
        <p:txBody>
          <a:bodyPr/>
          <a:lstStyle/>
          <a:p>
            <a:pPr eaLnBrk="1" hangingPunct="1"/>
            <a:r>
              <a:rPr lang="en-US">
                <a:latin typeface="Arial" charset="0"/>
              </a:rPr>
              <a:t>TELOPHASE</a:t>
            </a:r>
          </a:p>
        </p:txBody>
      </p:sp>
      <p:sp>
        <p:nvSpPr>
          <p:cNvPr id="19459" name="Rectangle 3"/>
          <p:cNvSpPr>
            <a:spLocks noGrp="1" noChangeArrowheads="1"/>
          </p:cNvSpPr>
          <p:nvPr>
            <p:ph type="body" sz="half" idx="1"/>
          </p:nvPr>
        </p:nvSpPr>
        <p:spPr>
          <a:xfrm>
            <a:off x="4572000" y="1371600"/>
            <a:ext cx="4038600" cy="4525963"/>
          </a:xfrm>
        </p:spPr>
        <p:txBody>
          <a:bodyPr/>
          <a:lstStyle/>
          <a:p>
            <a:pPr eaLnBrk="1" hangingPunct="1"/>
            <a:r>
              <a:rPr lang="en-US" sz="2800">
                <a:latin typeface="Arial" charset="0"/>
              </a:rPr>
              <a:t>Chromatids reach poles</a:t>
            </a:r>
          </a:p>
          <a:p>
            <a:pPr eaLnBrk="1" hangingPunct="1"/>
            <a:r>
              <a:rPr lang="en-US" sz="2800">
                <a:latin typeface="Arial" charset="0"/>
              </a:rPr>
              <a:t>Chromosomes unwind into chromatin</a:t>
            </a:r>
          </a:p>
          <a:p>
            <a:pPr eaLnBrk="1" hangingPunct="1"/>
            <a:r>
              <a:rPr lang="en-US" sz="2800">
                <a:latin typeface="Arial" charset="0"/>
              </a:rPr>
              <a:t>Spindle fibers break down</a:t>
            </a:r>
          </a:p>
          <a:p>
            <a:pPr eaLnBrk="1" hangingPunct="1"/>
            <a:r>
              <a:rPr lang="en-US" sz="2800">
                <a:latin typeface="Arial" charset="0"/>
              </a:rPr>
              <a:t>Nucleolus and nuclei reform</a:t>
            </a:r>
          </a:p>
          <a:p>
            <a:pPr eaLnBrk="1" hangingPunct="1"/>
            <a:r>
              <a:rPr lang="en-US" sz="2800">
                <a:latin typeface="Arial" charset="0"/>
              </a:rPr>
              <a:t>Plasma membrane begins to cleave (pinch in)</a:t>
            </a:r>
          </a:p>
        </p:txBody>
      </p:sp>
      <p:pic>
        <p:nvPicPr>
          <p:cNvPr id="19460" name="Picture 4" descr="telophase"/>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381000" y="457200"/>
            <a:ext cx="2571750" cy="2667000"/>
          </a:xfrm>
          <a:noFill/>
        </p:spPr>
      </p:pic>
      <p:pic>
        <p:nvPicPr>
          <p:cNvPr id="19461" name="Picture 6" descr="telo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81400"/>
            <a:ext cx="2603500" cy="273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a:latin typeface="Arial" charset="0"/>
              </a:rPr>
              <a:t>What is Cytokinesis?</a:t>
            </a:r>
            <a:br>
              <a:rPr lang="en-US" sz="4000">
                <a:latin typeface="Arial" charset="0"/>
              </a:rPr>
            </a:br>
            <a:r>
              <a:rPr lang="en-US" sz="4000">
                <a:latin typeface="Arial" charset="0"/>
              </a:rPr>
              <a:t> </a:t>
            </a:r>
            <a:r>
              <a:rPr lang="en-US" sz="4000" u="sng">
                <a:latin typeface="Arial" charset="0"/>
              </a:rPr>
              <a:t>Division of cytoplasm</a:t>
            </a:r>
          </a:p>
        </p:txBody>
      </p:sp>
      <p:sp>
        <p:nvSpPr>
          <p:cNvPr id="20483" name="Rectangle 3"/>
          <p:cNvSpPr>
            <a:spLocks noGrp="1" noChangeArrowheads="1"/>
          </p:cNvSpPr>
          <p:nvPr>
            <p:ph type="body" sz="half" idx="1"/>
          </p:nvPr>
        </p:nvSpPr>
        <p:spPr>
          <a:xfrm>
            <a:off x="152400" y="1600200"/>
            <a:ext cx="4343400" cy="5257800"/>
          </a:xfrm>
        </p:spPr>
        <p:txBody>
          <a:bodyPr/>
          <a:lstStyle/>
          <a:p>
            <a:pPr eaLnBrk="1" hangingPunct="1">
              <a:buFontTx/>
              <a:buNone/>
            </a:pPr>
            <a:r>
              <a:rPr lang="en-US" sz="2800" b="1">
                <a:latin typeface="Arial" charset="0"/>
              </a:rPr>
              <a:t>How is cytokinesis different in plants and animals?</a:t>
            </a:r>
          </a:p>
          <a:p>
            <a:pPr eaLnBrk="1" hangingPunct="1">
              <a:buFontTx/>
              <a:buNone/>
            </a:pPr>
            <a:endParaRPr lang="en-US" sz="2800" b="1">
              <a:latin typeface="Arial" charset="0"/>
            </a:endParaRPr>
          </a:p>
          <a:p>
            <a:pPr eaLnBrk="1" hangingPunct="1"/>
            <a:r>
              <a:rPr lang="en-US" sz="2800">
                <a:latin typeface="Arial" charset="0"/>
              </a:rPr>
              <a:t>animal cells: cell membrane </a:t>
            </a:r>
            <a:r>
              <a:rPr lang="en-US" sz="2800" u="sng">
                <a:latin typeface="Arial" charset="0"/>
              </a:rPr>
              <a:t>cleaves</a:t>
            </a:r>
            <a:r>
              <a:rPr lang="en-US" sz="2800">
                <a:latin typeface="Arial" charset="0"/>
              </a:rPr>
              <a:t> until two daughter cells are formed</a:t>
            </a:r>
          </a:p>
          <a:p>
            <a:pPr eaLnBrk="1" hangingPunct="1"/>
            <a:r>
              <a:rPr lang="en-US" sz="2800">
                <a:latin typeface="Arial" charset="0"/>
              </a:rPr>
              <a:t>plant cells: </a:t>
            </a:r>
            <a:r>
              <a:rPr lang="en-US" sz="2800" u="sng">
                <a:latin typeface="Arial" charset="0"/>
              </a:rPr>
              <a:t>cell plate </a:t>
            </a:r>
            <a:r>
              <a:rPr lang="en-US" sz="2800">
                <a:latin typeface="Arial" charset="0"/>
              </a:rPr>
              <a:t>forms in center of cell and splits cells</a:t>
            </a:r>
          </a:p>
          <a:p>
            <a:pPr eaLnBrk="1" hangingPunct="1"/>
            <a:endParaRPr lang="en-US" sz="2800" u="sng">
              <a:latin typeface="Arial" charset="0"/>
            </a:endParaRPr>
          </a:p>
        </p:txBody>
      </p:sp>
      <p:pic>
        <p:nvPicPr>
          <p:cNvPr id="20484" name="Picture 4" descr="cytokines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600200"/>
            <a:ext cx="4038600" cy="46482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5" name="Picture 9" descr="moving%20mitosi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4807131"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943600" y="1524000"/>
            <a:ext cx="2971800" cy="2739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I- INTERPHASE</a:t>
            </a:r>
          </a:p>
          <a:p>
            <a:pPr eaLnBrk="1" hangingPunct="1"/>
            <a:r>
              <a:rPr lang="en-US" sz="2400" dirty="0"/>
              <a:t>P- PROPHASE</a:t>
            </a:r>
          </a:p>
          <a:p>
            <a:pPr eaLnBrk="1" hangingPunct="1"/>
            <a:r>
              <a:rPr lang="en-US" sz="2400" dirty="0"/>
              <a:t>M- METAPHASE</a:t>
            </a:r>
          </a:p>
          <a:p>
            <a:pPr eaLnBrk="1" hangingPunct="1"/>
            <a:r>
              <a:rPr lang="en-US" sz="2400" dirty="0"/>
              <a:t>A- ANAPHASE</a:t>
            </a:r>
          </a:p>
          <a:p>
            <a:pPr eaLnBrk="1" hangingPunct="1"/>
            <a:r>
              <a:rPr lang="en-US" sz="2400" dirty="0"/>
              <a:t>T- TELOPHASE</a:t>
            </a:r>
          </a:p>
          <a:p>
            <a:pPr eaLnBrk="1" hangingPunct="1"/>
            <a:endParaRPr lang="en-US" sz="2400" dirty="0"/>
          </a:p>
          <a:p>
            <a:pPr algn="ctr" eaLnBrk="1" hangingPunct="1"/>
            <a:r>
              <a:rPr lang="en-US" sz="2800" b="1" dirty="0"/>
              <a:t>I-P-M-A-T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additive="base">
                                        <p:cTn id="7" dur="500" fill="hold"/>
                                        <p:tgtEl>
                                          <p:spTgt spid="45065"/>
                                        </p:tgtEl>
                                        <p:attrNameLst>
                                          <p:attrName>ppt_x</p:attrName>
                                        </p:attrNameLst>
                                      </p:cBhvr>
                                      <p:tavLst>
                                        <p:tav tm="0">
                                          <p:val>
                                            <p:strVal val="#ppt_x"/>
                                          </p:val>
                                        </p:tav>
                                        <p:tav tm="100000">
                                          <p:val>
                                            <p:strVal val="#ppt_x"/>
                                          </p:val>
                                        </p:tav>
                                      </p:tavLst>
                                    </p:anim>
                                    <p:anim calcmode="lin" valueType="num">
                                      <p:cBhvr additive="base">
                                        <p:cTn id="8"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hlinkClick r:id="rId2"/>
              </a:rPr>
              <a:t>https://vimeo.com/8333643</a:t>
            </a:r>
            <a:endParaRPr lang="en-US" dirty="0"/>
          </a:p>
          <a:p>
            <a:endParaRPr lang="en-US" dirty="0"/>
          </a:p>
        </p:txBody>
      </p:sp>
    </p:spTree>
    <p:extLst>
      <p:ext uri="{BB962C8B-B14F-4D97-AF65-F5344CB8AC3E}">
        <p14:creationId xmlns:p14="http://schemas.microsoft.com/office/powerpoint/2010/main" val="422234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5"/>
          <p:cNvSpPr>
            <a:spLocks noGrp="1"/>
          </p:cNvSpPr>
          <p:nvPr>
            <p:ph idx="1"/>
          </p:nvPr>
        </p:nvSpPr>
        <p:spPr>
          <a:xfrm>
            <a:off x="0" y="0"/>
            <a:ext cx="9144000" cy="6858000"/>
          </a:xfrm>
        </p:spPr>
        <p:txBody>
          <a:bodyPr/>
          <a:lstStyle/>
          <a:p>
            <a:pPr marL="514350" indent="-514350">
              <a:buFontTx/>
              <a:buNone/>
            </a:pPr>
            <a:r>
              <a:rPr lang="en-US" sz="2000">
                <a:latin typeface="Arial" charset="0"/>
              </a:rPr>
              <a:t>QUIZ:  THE CELL CYCLE			NAME ________________</a:t>
            </a:r>
          </a:p>
          <a:p>
            <a:pPr marL="514350" indent="-514350">
              <a:buFontTx/>
              <a:buNone/>
            </a:pPr>
            <a:endParaRPr lang="en-US" sz="2000">
              <a:latin typeface="Arial" charset="0"/>
            </a:endParaRPr>
          </a:p>
          <a:p>
            <a:pPr marL="514350" indent="-514350">
              <a:buFontTx/>
              <a:buAutoNum type="arabicPeriod"/>
            </a:pPr>
            <a:r>
              <a:rPr lang="en-US" sz="2000">
                <a:latin typeface="Arial" charset="0"/>
              </a:rPr>
              <a:t>The process of DNA replication is necessary before a cell ___.</a:t>
            </a:r>
          </a:p>
          <a:p>
            <a:pPr marL="857250" lvl="1" indent="-457200">
              <a:buFontTx/>
              <a:buAutoNum type="alphaLcPeriod"/>
            </a:pPr>
            <a:r>
              <a:rPr lang="en-US" sz="2000">
                <a:latin typeface="Arial" charset="0"/>
              </a:rPr>
              <a:t>Makes a protein</a:t>
            </a:r>
          </a:p>
          <a:p>
            <a:pPr marL="857250" lvl="1" indent="-457200">
              <a:buFontTx/>
              <a:buAutoNum type="alphaLcPeriod"/>
            </a:pPr>
            <a:r>
              <a:rPr lang="en-US" sz="2000">
                <a:latin typeface="Arial" charset="0"/>
              </a:rPr>
              <a:t>Codes for RNA molecules</a:t>
            </a:r>
          </a:p>
          <a:p>
            <a:pPr marL="857250" lvl="1" indent="-457200">
              <a:buFontTx/>
              <a:buAutoNum type="alphaLcPeriod"/>
            </a:pPr>
            <a:r>
              <a:rPr lang="en-US" sz="2000">
                <a:latin typeface="Arial" charset="0"/>
              </a:rPr>
              <a:t>Divides into 2 cells</a:t>
            </a:r>
          </a:p>
          <a:p>
            <a:pPr marL="514350" indent="-514350">
              <a:buFontTx/>
              <a:buAutoNum type="arabicPeriod"/>
            </a:pPr>
            <a:r>
              <a:rPr lang="en-US" sz="2000">
                <a:latin typeface="Arial" charset="0"/>
              </a:rPr>
              <a:t>Mitosis generates ___.</a:t>
            </a:r>
          </a:p>
          <a:p>
            <a:pPr marL="857250" lvl="1" indent="-457200">
              <a:buFontTx/>
              <a:buAutoNum type="alphaLcPeriod"/>
            </a:pPr>
            <a:r>
              <a:rPr lang="en-US" sz="2000">
                <a:latin typeface="Arial" charset="0"/>
              </a:rPr>
              <a:t>Daughter cells that are genetically identical to the mother cell</a:t>
            </a:r>
          </a:p>
          <a:p>
            <a:pPr marL="857250" lvl="1" indent="-457200">
              <a:buFontTx/>
              <a:buAutoNum type="alphaLcPeriod"/>
            </a:pPr>
            <a:r>
              <a:rPr lang="en-US" sz="2000">
                <a:latin typeface="Arial" charset="0"/>
              </a:rPr>
              <a:t>Proteins from amino acids</a:t>
            </a:r>
          </a:p>
          <a:p>
            <a:pPr marL="857250" lvl="1" indent="-457200">
              <a:buFontTx/>
              <a:buAutoNum type="alphaLcPeriod"/>
            </a:pPr>
            <a:r>
              <a:rPr lang="en-US" sz="2000">
                <a:latin typeface="Arial" charset="0"/>
              </a:rPr>
              <a:t>Daughter cells that are genetically different from the mother cell</a:t>
            </a:r>
          </a:p>
          <a:p>
            <a:pPr marL="514350" indent="-514350">
              <a:buFontTx/>
              <a:buAutoNum type="arabicPeriod"/>
            </a:pPr>
            <a:r>
              <a:rPr lang="en-US" sz="2000">
                <a:latin typeface="Arial" charset="0"/>
              </a:rPr>
              <a:t>If a cell </a:t>
            </a:r>
            <a:r>
              <a:rPr lang="en-US" sz="2000" b="1">
                <a:latin typeface="Arial" charset="0"/>
              </a:rPr>
              <a:t>did not</a:t>
            </a:r>
            <a:r>
              <a:rPr lang="en-US" sz="2000">
                <a:latin typeface="Arial" charset="0"/>
              </a:rPr>
              <a:t> complete </a:t>
            </a:r>
            <a:r>
              <a:rPr lang="en-US" sz="2000" b="1">
                <a:latin typeface="Arial" charset="0"/>
              </a:rPr>
              <a:t>interphase</a:t>
            </a:r>
            <a:r>
              <a:rPr lang="en-US" sz="2000">
                <a:latin typeface="Arial" charset="0"/>
              </a:rPr>
              <a:t>, ___.</a:t>
            </a:r>
          </a:p>
          <a:p>
            <a:pPr marL="857250" lvl="1" indent="-457200">
              <a:buFontTx/>
              <a:buAutoNum type="alphaLcPeriod"/>
            </a:pPr>
            <a:r>
              <a:rPr lang="en-US" sz="2000">
                <a:latin typeface="Arial" charset="0"/>
              </a:rPr>
              <a:t>The cell would die</a:t>
            </a:r>
          </a:p>
          <a:p>
            <a:pPr marL="857250" lvl="1" indent="-457200">
              <a:buFontTx/>
              <a:buAutoNum type="alphaLcPeriod"/>
            </a:pPr>
            <a:r>
              <a:rPr lang="en-US" sz="2000">
                <a:latin typeface="Arial" charset="0"/>
              </a:rPr>
              <a:t>DNA would not replicate</a:t>
            </a:r>
          </a:p>
          <a:p>
            <a:pPr marL="857250" lvl="1" indent="-457200">
              <a:buFontTx/>
              <a:buAutoNum type="alphaLcPeriod"/>
            </a:pPr>
            <a:r>
              <a:rPr lang="en-US" sz="2000">
                <a:latin typeface="Arial" charset="0"/>
              </a:rPr>
              <a:t>The nuclear membrane would break up</a:t>
            </a:r>
          </a:p>
          <a:p>
            <a:pPr marL="514350" indent="-514350">
              <a:buFontTx/>
              <a:buAutoNum type="arabicPeriod" startAt="4"/>
            </a:pPr>
            <a:r>
              <a:rPr lang="en-US" sz="2000">
                <a:latin typeface="Arial" charset="0"/>
              </a:rPr>
              <a:t>If a skin cell of a dog has 20 chromosomes.  How many would be in each new daughter skin cell created by mitosis?</a:t>
            </a:r>
          </a:p>
          <a:p>
            <a:pPr marL="857250" lvl="1" indent="-457200">
              <a:buFontTx/>
              <a:buNone/>
            </a:pPr>
            <a:r>
              <a:rPr lang="en-US" sz="1600">
                <a:latin typeface="Arial" charset="0"/>
              </a:rPr>
              <a:t>a.  40</a:t>
            </a:r>
          </a:p>
          <a:p>
            <a:pPr marL="857250" lvl="1" indent="-457200">
              <a:buFontTx/>
              <a:buNone/>
            </a:pPr>
            <a:r>
              <a:rPr lang="en-US" sz="1600">
                <a:latin typeface="Arial" charset="0"/>
              </a:rPr>
              <a:t>b.  10</a:t>
            </a:r>
          </a:p>
          <a:p>
            <a:pPr marL="857250" lvl="1" indent="-457200">
              <a:buFontTx/>
              <a:buNone/>
            </a:pPr>
            <a:r>
              <a:rPr lang="en-US" sz="1600">
                <a:latin typeface="Arial" charset="0"/>
              </a:rPr>
              <a:t>c.  20</a:t>
            </a:r>
          </a:p>
          <a:p>
            <a:pPr marL="514350" indent="-514350"/>
            <a:endParaRPr lang="en-US">
              <a:latin typeface="Arial" charset="0"/>
            </a:endParaRPr>
          </a:p>
          <a:p>
            <a:pPr marL="514350" indent="-514350"/>
            <a:endParaRPr lang="en-US">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525963"/>
          </a:xfrm>
        </p:spPr>
        <p:txBody>
          <a:bodyPr/>
          <a:lstStyle/>
          <a:p>
            <a:pPr marL="514350" indent="-514350">
              <a:buFontTx/>
              <a:buAutoNum type="arabicPeriod" startAt="5"/>
              <a:defRPr/>
            </a:pPr>
            <a:r>
              <a:rPr lang="en-US" sz="2000" dirty="0">
                <a:ea typeface="+mn-ea"/>
              </a:rPr>
              <a:t>Which series of steps shows the correct sequence of mitosis?</a:t>
            </a:r>
          </a:p>
          <a:p>
            <a:pPr marL="914400" lvl="1" indent="-514350">
              <a:buFontTx/>
              <a:buAutoNum type="alphaLcPeriod"/>
              <a:defRPr/>
            </a:pPr>
            <a:r>
              <a:rPr lang="en-US" sz="2000" dirty="0"/>
              <a:t>1, 2, 3, 4</a:t>
            </a:r>
          </a:p>
          <a:p>
            <a:pPr marL="914400" lvl="1" indent="-514350">
              <a:buFontTx/>
              <a:buAutoNum type="alphaLcPeriod"/>
              <a:defRPr/>
            </a:pPr>
            <a:r>
              <a:rPr lang="en-US" sz="2000" dirty="0"/>
              <a:t>2, 1, 3, 4</a:t>
            </a:r>
          </a:p>
          <a:p>
            <a:pPr marL="914400" lvl="1" indent="-514350">
              <a:buFontTx/>
              <a:buAutoNum type="alphaLcPeriod"/>
              <a:defRPr/>
            </a:pPr>
            <a:r>
              <a:rPr lang="en-US" sz="2000" dirty="0"/>
              <a:t>4, 3, 1, 2</a:t>
            </a:r>
          </a:p>
          <a:p>
            <a:pPr marL="914400" lvl="1" indent="-514350">
              <a:buFontTx/>
              <a:buAutoNum type="alphaLcPeriod"/>
              <a:defRPr/>
            </a:pPr>
            <a:r>
              <a:rPr lang="en-US" sz="2000" dirty="0"/>
              <a:t>3, 4, 1, 2</a:t>
            </a:r>
          </a:p>
          <a:p>
            <a:pPr marL="914400" lvl="1" indent="-514350">
              <a:buFontTx/>
              <a:buNone/>
              <a:defRPr/>
            </a:pPr>
            <a:endParaRPr lang="en-US" sz="2000" dirty="0"/>
          </a:p>
          <a:p>
            <a:pPr marL="514350" indent="-514350">
              <a:buFontTx/>
              <a:buAutoNum type="arabicPeriod" startAt="6"/>
              <a:defRPr/>
            </a:pPr>
            <a:r>
              <a:rPr lang="en-US" sz="2000" dirty="0">
                <a:ea typeface="+mn-ea"/>
              </a:rPr>
              <a:t>What stage of the cell cycle is shown below?</a:t>
            </a:r>
          </a:p>
          <a:p>
            <a:pPr marL="914400" lvl="1" indent="-514350">
              <a:buFontTx/>
              <a:buAutoNum type="alphaLcPeriod"/>
              <a:defRPr/>
            </a:pPr>
            <a:r>
              <a:rPr lang="en-US" sz="2000" dirty="0"/>
              <a:t>Prophase</a:t>
            </a:r>
          </a:p>
          <a:p>
            <a:pPr marL="914400" lvl="1" indent="-514350">
              <a:buFontTx/>
              <a:buAutoNum type="alphaLcPeriod"/>
              <a:defRPr/>
            </a:pPr>
            <a:r>
              <a:rPr lang="en-US" sz="2000" dirty="0"/>
              <a:t>Metaphase</a:t>
            </a:r>
          </a:p>
          <a:p>
            <a:pPr marL="914400" lvl="1" indent="-514350">
              <a:buFontTx/>
              <a:buAutoNum type="alphaLcPeriod"/>
              <a:defRPr/>
            </a:pPr>
            <a:r>
              <a:rPr lang="en-US" sz="2000" dirty="0" err="1"/>
              <a:t>Telophase</a:t>
            </a:r>
            <a:r>
              <a:rPr lang="en-US" sz="2000" dirty="0"/>
              <a:t> </a:t>
            </a:r>
          </a:p>
          <a:p>
            <a:pPr marL="514350" indent="-514350">
              <a:buFontTx/>
              <a:buAutoNum type="arabicPeriod" startAt="6"/>
              <a:defRPr/>
            </a:pPr>
            <a:r>
              <a:rPr lang="en-US" sz="2000" dirty="0">
                <a:ea typeface="+mn-ea"/>
              </a:rPr>
              <a:t>What is letter X pointing at?</a:t>
            </a:r>
          </a:p>
          <a:p>
            <a:pPr marL="914400" lvl="1" indent="-514350">
              <a:buFontTx/>
              <a:buAutoNum type="alphaLcPeriod"/>
              <a:defRPr/>
            </a:pPr>
            <a:r>
              <a:rPr lang="en-US" sz="2000" dirty="0"/>
              <a:t>Chromatin</a:t>
            </a:r>
          </a:p>
          <a:p>
            <a:pPr marL="914400" lvl="1" indent="-514350">
              <a:buFontTx/>
              <a:buAutoNum type="alphaLcPeriod"/>
              <a:defRPr/>
            </a:pPr>
            <a:r>
              <a:rPr lang="en-US" sz="2000" dirty="0" err="1"/>
              <a:t>Chromatid</a:t>
            </a:r>
            <a:endParaRPr lang="en-US" sz="2000" dirty="0"/>
          </a:p>
          <a:p>
            <a:pPr marL="914400" lvl="1" indent="-514350">
              <a:buFontTx/>
              <a:buAutoNum type="alphaLcPeriod"/>
              <a:defRPr/>
            </a:pPr>
            <a:r>
              <a:rPr lang="en-US" sz="2000" dirty="0"/>
              <a:t>Chromosome</a:t>
            </a:r>
          </a:p>
          <a:p>
            <a:pPr marL="514350" indent="-514350">
              <a:buFontTx/>
              <a:buAutoNum type="arabicPeriod" startAt="6"/>
              <a:defRPr/>
            </a:pPr>
            <a:r>
              <a:rPr lang="en-US" sz="2000" dirty="0">
                <a:ea typeface="+mn-ea"/>
              </a:rPr>
              <a:t>What is letter Y pointing at?</a:t>
            </a:r>
          </a:p>
          <a:p>
            <a:pPr marL="914400" lvl="1" indent="-514350">
              <a:buFontTx/>
              <a:buAutoNum type="alphaLcPeriod"/>
              <a:defRPr/>
            </a:pPr>
            <a:r>
              <a:rPr lang="en-US" sz="2000" dirty="0" err="1"/>
              <a:t>Centrioles</a:t>
            </a:r>
            <a:endParaRPr lang="en-US" sz="2000" dirty="0"/>
          </a:p>
          <a:p>
            <a:pPr marL="914400" lvl="1" indent="-514350">
              <a:buFontTx/>
              <a:buAutoNum type="alphaLcPeriod"/>
              <a:defRPr/>
            </a:pPr>
            <a:r>
              <a:rPr lang="en-US" sz="2000" dirty="0"/>
              <a:t>Spindle fibers</a:t>
            </a:r>
          </a:p>
          <a:p>
            <a:pPr marL="914400" lvl="1" indent="-514350">
              <a:buFontTx/>
              <a:buAutoNum type="alphaLcPeriod"/>
              <a:defRPr/>
            </a:pPr>
            <a:r>
              <a:rPr lang="en-US" sz="2000" dirty="0"/>
              <a:t>Chromosomes </a:t>
            </a:r>
          </a:p>
          <a:p>
            <a:pPr>
              <a:defRPr/>
            </a:pPr>
            <a:endParaRPr lang="en-US" sz="2000" dirty="0">
              <a:ea typeface="+mn-ea"/>
            </a:endParaRPr>
          </a:p>
        </p:txBody>
      </p:sp>
      <p:pic>
        <p:nvPicPr>
          <p:cNvPr id="29699" name="Picture 2" descr="scan001001"/>
          <p:cNvPicPr>
            <a:picLocks noChangeAspect="1" noChangeArrowheads="1"/>
          </p:cNvPicPr>
          <p:nvPr/>
        </p:nvPicPr>
        <p:blipFill>
          <a:blip r:embed="rId2" cstate="email">
            <a:extLst>
              <a:ext uri="{28A0092B-C50C-407E-A947-70E740481C1C}">
                <a14:useLocalDpi xmlns:a14="http://schemas.microsoft.com/office/drawing/2010/main" val="0"/>
              </a:ext>
            </a:extLst>
          </a:blip>
          <a:srcRect l="4172" t="16684" r="37421" b="60565"/>
          <a:stretch>
            <a:fillRect/>
          </a:stretch>
        </p:blipFill>
        <p:spPr bwMode="auto">
          <a:xfrm>
            <a:off x="3962400" y="381000"/>
            <a:ext cx="3200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0" name="TextBox 6"/>
          <p:cNvSpPr txBox="1">
            <a:spLocks noChangeArrowheads="1"/>
          </p:cNvSpPr>
          <p:nvPr/>
        </p:nvSpPr>
        <p:spPr bwMode="auto">
          <a:xfrm>
            <a:off x="3962400" y="381000"/>
            <a:ext cx="457200" cy="147796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chemeClr val="bg1"/>
                </a:solidFill>
              </a:rPr>
              <a:t>1</a:t>
            </a:r>
          </a:p>
          <a:p>
            <a:pPr eaLnBrk="1" hangingPunct="1"/>
            <a:endParaRPr lang="en-US">
              <a:solidFill>
                <a:schemeClr val="bg1"/>
              </a:solidFill>
            </a:endParaRPr>
          </a:p>
          <a:p>
            <a:pPr eaLnBrk="1" hangingPunct="1"/>
            <a:endParaRPr lang="en-US">
              <a:solidFill>
                <a:schemeClr val="bg1"/>
              </a:solidFill>
            </a:endParaRPr>
          </a:p>
          <a:p>
            <a:pPr eaLnBrk="1" hangingPunct="1"/>
            <a:endParaRPr lang="en-US">
              <a:solidFill>
                <a:schemeClr val="bg1"/>
              </a:solidFill>
            </a:endParaRPr>
          </a:p>
          <a:p>
            <a:pPr eaLnBrk="1" hangingPunct="1"/>
            <a:r>
              <a:rPr lang="en-US">
                <a:solidFill>
                  <a:schemeClr val="bg1"/>
                </a:solidFill>
              </a:rPr>
              <a:t>2</a:t>
            </a:r>
          </a:p>
        </p:txBody>
      </p:sp>
      <p:sp>
        <p:nvSpPr>
          <p:cNvPr id="29701" name="TextBox 7"/>
          <p:cNvSpPr txBox="1">
            <a:spLocks noChangeArrowheads="1"/>
          </p:cNvSpPr>
          <p:nvPr/>
        </p:nvSpPr>
        <p:spPr bwMode="auto">
          <a:xfrm>
            <a:off x="5715000" y="381000"/>
            <a:ext cx="381000" cy="147796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chemeClr val="bg1"/>
                </a:solidFill>
              </a:rPr>
              <a:t>3</a:t>
            </a:r>
          </a:p>
          <a:p>
            <a:pPr eaLnBrk="1" hangingPunct="1"/>
            <a:endParaRPr lang="en-US">
              <a:solidFill>
                <a:schemeClr val="bg1"/>
              </a:solidFill>
            </a:endParaRPr>
          </a:p>
          <a:p>
            <a:pPr eaLnBrk="1" hangingPunct="1"/>
            <a:endParaRPr lang="en-US">
              <a:solidFill>
                <a:schemeClr val="bg1"/>
              </a:solidFill>
            </a:endParaRPr>
          </a:p>
          <a:p>
            <a:pPr eaLnBrk="1" hangingPunct="1"/>
            <a:endParaRPr lang="en-US">
              <a:solidFill>
                <a:schemeClr val="bg1"/>
              </a:solidFill>
            </a:endParaRPr>
          </a:p>
          <a:p>
            <a:pPr eaLnBrk="1" hangingPunct="1"/>
            <a:r>
              <a:rPr lang="en-US">
                <a:solidFill>
                  <a:schemeClr val="bg1"/>
                </a:solidFill>
              </a:rPr>
              <a:t>4</a:t>
            </a:r>
          </a:p>
        </p:txBody>
      </p:sp>
      <p:pic>
        <p:nvPicPr>
          <p:cNvPr id="29702" name="Picture 8" descr="scan001001"/>
          <p:cNvPicPr>
            <a:picLocks noChangeAspect="1" noChangeArrowheads="1"/>
          </p:cNvPicPr>
          <p:nvPr/>
        </p:nvPicPr>
        <p:blipFill>
          <a:blip r:embed="rId3" cstate="email">
            <a:extLst>
              <a:ext uri="{28A0092B-C50C-407E-A947-70E740481C1C}">
                <a14:useLocalDpi xmlns:a14="http://schemas.microsoft.com/office/drawing/2010/main" val="0"/>
              </a:ext>
            </a:extLst>
          </a:blip>
          <a:srcRect l="49739" r="27315" b="87193"/>
          <a:stretch>
            <a:fillRect/>
          </a:stretch>
        </p:blipFill>
        <p:spPr bwMode="auto">
          <a:xfrm>
            <a:off x="4876800" y="2895600"/>
            <a:ext cx="3375025"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4343400" y="3124200"/>
            <a:ext cx="14478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704" name="TextBox 11"/>
          <p:cNvSpPr txBox="1">
            <a:spLocks noChangeArrowheads="1"/>
          </p:cNvSpPr>
          <p:nvPr/>
        </p:nvSpPr>
        <p:spPr bwMode="auto">
          <a:xfrm>
            <a:off x="3886200" y="281940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latin typeface="Arial Black" charset="0"/>
              </a:rPr>
              <a:t>Y</a:t>
            </a:r>
          </a:p>
        </p:txBody>
      </p:sp>
      <p:cxnSp>
        <p:nvCxnSpPr>
          <p:cNvPr id="14" name="Straight Arrow Connector 13"/>
          <p:cNvCxnSpPr/>
          <p:nvPr/>
        </p:nvCxnSpPr>
        <p:spPr>
          <a:xfrm rot="5400000" flipH="1" flipV="1">
            <a:off x="5372100" y="5295900"/>
            <a:ext cx="1295400" cy="762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248400" y="45720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7" name="TextBox 15"/>
          <p:cNvSpPr txBox="1">
            <a:spLocks noChangeArrowheads="1"/>
          </p:cNvSpPr>
          <p:nvPr/>
        </p:nvSpPr>
        <p:spPr bwMode="auto">
          <a:xfrm>
            <a:off x="5105400" y="6096000"/>
            <a:ext cx="609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latin typeface="Arial Black" charset="0"/>
              </a:rPr>
              <a:t>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3/15</a:t>
            </a:r>
          </a:p>
        </p:txBody>
      </p:sp>
      <p:sp>
        <p:nvSpPr>
          <p:cNvPr id="3" name="Content Placeholder 2"/>
          <p:cNvSpPr>
            <a:spLocks noGrp="1"/>
          </p:cNvSpPr>
          <p:nvPr>
            <p:ph idx="1"/>
          </p:nvPr>
        </p:nvSpPr>
        <p:spPr/>
        <p:txBody>
          <a:bodyPr/>
          <a:lstStyle/>
          <a:p>
            <a:r>
              <a:rPr lang="en-US" dirty="0"/>
              <a:t>Answer the following writing prompt IN COMPLETE SENTENCES in your journal:</a:t>
            </a:r>
          </a:p>
          <a:p>
            <a:pPr lvl="1"/>
            <a:r>
              <a:rPr lang="en-US" dirty="0"/>
              <a:t>What do you think: What does it mean to die of “natural causes” or to die of “old age?” And why does this happen?</a:t>
            </a:r>
          </a:p>
        </p:txBody>
      </p:sp>
    </p:spTree>
    <p:extLst>
      <p:ext uri="{BB962C8B-B14F-4D97-AF65-F5344CB8AC3E}">
        <p14:creationId xmlns:p14="http://schemas.microsoft.com/office/powerpoint/2010/main" val="178332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3581400"/>
            <a:ext cx="8229600" cy="4525963"/>
          </a:xfrm>
        </p:spPr>
        <p:txBody>
          <a:bodyPr/>
          <a:lstStyle/>
          <a:p>
            <a:pPr marL="514350" indent="-514350">
              <a:buFont typeface="+mj-lt"/>
              <a:buAutoNum type="arabicPeriod"/>
            </a:pPr>
            <a:r>
              <a:rPr lang="en-US" dirty="0"/>
              <a:t>What does the data say?</a:t>
            </a:r>
          </a:p>
          <a:p>
            <a:pPr marL="514350" indent="-514350">
              <a:buFont typeface="+mj-lt"/>
              <a:buAutoNum type="arabicPeriod"/>
            </a:pPr>
            <a:r>
              <a:rPr lang="en-US" dirty="0"/>
              <a:t>What conclusion can you assume or draw from this data?</a:t>
            </a:r>
          </a:p>
          <a:p>
            <a:pPr marL="514350" indent="-514350">
              <a:buFont typeface="+mj-lt"/>
              <a:buAutoNum type="arabicPeriod"/>
            </a:pPr>
            <a:r>
              <a:rPr lang="en-US" dirty="0"/>
              <a:t>Write a question about these findings. What more do you want to know? Or what else might you consider testing?</a:t>
            </a:r>
          </a:p>
        </p:txBody>
      </p:sp>
      <p:graphicFrame>
        <p:nvGraphicFramePr>
          <p:cNvPr id="4" name="Table 3"/>
          <p:cNvGraphicFramePr>
            <a:graphicFrameLocks noGrp="1"/>
          </p:cNvGraphicFramePr>
          <p:nvPr>
            <p:extLst>
              <p:ext uri="{D42A27DB-BD31-4B8C-83A1-F6EECF244321}">
                <p14:modId xmlns:p14="http://schemas.microsoft.com/office/powerpoint/2010/main" val="1071506522"/>
              </p:ext>
            </p:extLst>
          </p:nvPr>
        </p:nvGraphicFramePr>
        <p:xfrm>
          <a:off x="0" y="0"/>
          <a:ext cx="9144000" cy="3383456"/>
        </p:xfrm>
        <a:graphic>
          <a:graphicData uri="http://schemas.openxmlformats.org/drawingml/2006/table">
            <a:tbl>
              <a:tblPr firstRow="1" bandRow="1">
                <a:tableStyleId>{93296810-A885-4BE3-A3E7-6D5BEEA58F35}</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2133600">
                <a:tc>
                  <a:txBody>
                    <a:bodyPr/>
                    <a:lstStyle/>
                    <a:p>
                      <a:endParaRPr lang="en-US" dirty="0"/>
                    </a:p>
                  </a:txBody>
                  <a:tcPr/>
                </a:tc>
                <a:tc>
                  <a:txBody>
                    <a:bodyPr/>
                    <a:lstStyle/>
                    <a:p>
                      <a:r>
                        <a:rPr lang="en-US" sz="2400" dirty="0"/>
                        <a:t>Normal</a:t>
                      </a:r>
                      <a:r>
                        <a:rPr lang="en-US" sz="2400" baseline="0" dirty="0"/>
                        <a:t> Cells w/ 20% Oxygen </a:t>
                      </a:r>
                      <a:endParaRPr lang="en-US" sz="2400" dirty="0"/>
                    </a:p>
                  </a:txBody>
                  <a:tcPr/>
                </a:tc>
                <a:tc>
                  <a:txBody>
                    <a:bodyPr/>
                    <a:lstStyle/>
                    <a:p>
                      <a:r>
                        <a:rPr lang="en-US" sz="2400" dirty="0"/>
                        <a:t>Normal cells w/ 3%</a:t>
                      </a:r>
                      <a:r>
                        <a:rPr lang="en-US" sz="2400" baseline="0" dirty="0"/>
                        <a:t> Oxygen</a:t>
                      </a:r>
                    </a:p>
                    <a:p>
                      <a:endParaRPr lang="en-US" sz="2400" baseline="0" dirty="0"/>
                    </a:p>
                    <a:p>
                      <a:r>
                        <a:rPr lang="en-US" sz="2000" baseline="0" dirty="0"/>
                        <a:t>(equal to internal environment of humans)</a:t>
                      </a:r>
                      <a:endParaRPr lang="en-US" sz="2000" dirty="0"/>
                    </a:p>
                  </a:txBody>
                  <a:tcPr/>
                </a:tc>
                <a:tc>
                  <a:txBody>
                    <a:bodyPr/>
                    <a:lstStyle/>
                    <a:p>
                      <a:r>
                        <a:rPr lang="en-US" sz="2400" dirty="0"/>
                        <a:t>Cancer</a:t>
                      </a:r>
                      <a:r>
                        <a:rPr lang="en-US" sz="2400" baseline="0" dirty="0"/>
                        <a:t> Cells</a:t>
                      </a:r>
                      <a:endParaRPr lang="en-US" sz="2400" dirty="0"/>
                    </a:p>
                  </a:txBody>
                  <a:tcPr/>
                </a:tc>
                <a:extLst>
                  <a:ext uri="{0D108BD9-81ED-4DB2-BD59-A6C34878D82A}">
                    <a16:rowId xmlns:a16="http://schemas.microsoft.com/office/drawing/2014/main" val="10000"/>
                  </a:ext>
                </a:extLst>
              </a:tr>
              <a:tr h="1249856">
                <a:tc>
                  <a:txBody>
                    <a:bodyPr/>
                    <a:lstStyle/>
                    <a:p>
                      <a:r>
                        <a:rPr lang="en-US" sz="2400" dirty="0"/>
                        <a:t>Average number of cell doublings</a:t>
                      </a:r>
                    </a:p>
                  </a:txBody>
                  <a:tcPr/>
                </a:tc>
                <a:tc>
                  <a:txBody>
                    <a:bodyPr/>
                    <a:lstStyle/>
                    <a:p>
                      <a:r>
                        <a:rPr lang="en-US" sz="3200" dirty="0"/>
                        <a:t>50</a:t>
                      </a:r>
                    </a:p>
                  </a:txBody>
                  <a:tcPr/>
                </a:tc>
                <a:tc>
                  <a:txBody>
                    <a:bodyPr/>
                    <a:lstStyle/>
                    <a:p>
                      <a:r>
                        <a:rPr lang="en-US" sz="3200" dirty="0"/>
                        <a:t>70</a:t>
                      </a:r>
                    </a:p>
                  </a:txBody>
                  <a:tcPr/>
                </a:tc>
                <a:tc>
                  <a:txBody>
                    <a:bodyPr/>
                    <a:lstStyle/>
                    <a:p>
                      <a:r>
                        <a:rPr lang="en-US" sz="3200" dirty="0"/>
                        <a:t>No</a:t>
                      </a:r>
                      <a:r>
                        <a:rPr lang="en-US" sz="3200" baseline="0" dirty="0"/>
                        <a:t> Limit</a:t>
                      </a:r>
                      <a:endParaRPr lang="en-US" sz="3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240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0"/>
            <a:ext cx="7772400" cy="1470025"/>
          </a:xfrm>
        </p:spPr>
        <p:txBody>
          <a:bodyPr/>
          <a:lstStyle/>
          <a:p>
            <a:r>
              <a:rPr lang="en-US" sz="8000" dirty="0"/>
              <a:t>Cell Division</a:t>
            </a:r>
          </a:p>
        </p:txBody>
      </p:sp>
      <p:sp>
        <p:nvSpPr>
          <p:cNvPr id="6" name="Subtitle 5"/>
          <p:cNvSpPr>
            <a:spLocks noGrp="1"/>
          </p:cNvSpPr>
          <p:nvPr>
            <p:ph type="subTitle" idx="1"/>
          </p:nvPr>
        </p:nvSpPr>
        <p:spPr/>
        <p:txBody>
          <a:bodyPr/>
          <a:lstStyle/>
          <a:p>
            <a:endParaRPr lang="en-US"/>
          </a:p>
        </p:txBody>
      </p:sp>
      <p:pic>
        <p:nvPicPr>
          <p:cNvPr id="7" name="Picture 6" descr="8c0d8a57127875cee9ecdd21d6ecd6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66889"/>
            <a:ext cx="5562600" cy="5562600"/>
          </a:xfrm>
          <a:prstGeom prst="rect">
            <a:avLst/>
          </a:prstGeom>
        </p:spPr>
      </p:pic>
    </p:spTree>
    <p:extLst>
      <p:ext uri="{BB962C8B-B14F-4D97-AF65-F5344CB8AC3E}">
        <p14:creationId xmlns:p14="http://schemas.microsoft.com/office/powerpoint/2010/main" val="155120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1/9</a:t>
            </a:r>
          </a:p>
        </p:txBody>
      </p:sp>
      <p:sp>
        <p:nvSpPr>
          <p:cNvPr id="3" name="Content Placeholder 2"/>
          <p:cNvSpPr>
            <a:spLocks noGrp="1"/>
          </p:cNvSpPr>
          <p:nvPr>
            <p:ph idx="1"/>
          </p:nvPr>
        </p:nvSpPr>
        <p:spPr>
          <a:xfrm>
            <a:off x="381000" y="1295400"/>
            <a:ext cx="8229600" cy="4525963"/>
          </a:xfrm>
        </p:spPr>
        <p:txBody>
          <a:bodyPr/>
          <a:lstStyle/>
          <a:p>
            <a:r>
              <a:rPr lang="en-US" sz="2800" dirty="0"/>
              <a:t>Turn in your H.W. to the bin</a:t>
            </a:r>
          </a:p>
          <a:p>
            <a:r>
              <a:rPr lang="en-US" sz="2800" dirty="0"/>
              <a:t>As your first “Do Now” of the semester on page 57 answer the following in your notebook in complete sentences: What is the difference between normal cells and cancerous cells?</a:t>
            </a:r>
          </a:p>
        </p:txBody>
      </p:sp>
      <p:pic>
        <p:nvPicPr>
          <p:cNvPr id="4" name="Picture 3" descr="8c0d8a57127875cee9ecdd21d6ecd6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724205"/>
            <a:ext cx="2895600" cy="2895600"/>
          </a:xfrm>
          <a:prstGeom prst="rect">
            <a:avLst/>
          </a:prstGeom>
        </p:spPr>
      </p:pic>
    </p:spTree>
    <p:extLst>
      <p:ext uri="{BB962C8B-B14F-4D97-AF65-F5344CB8AC3E}">
        <p14:creationId xmlns:p14="http://schemas.microsoft.com/office/powerpoint/2010/main" val="62533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Asexual vs. Sexual Reproduction</a:t>
            </a:r>
          </a:p>
        </p:txBody>
      </p:sp>
      <p:sp>
        <p:nvSpPr>
          <p:cNvPr id="3" name="Content Placeholder 2"/>
          <p:cNvSpPr>
            <a:spLocks noGrp="1"/>
          </p:cNvSpPr>
          <p:nvPr>
            <p:ph idx="1"/>
          </p:nvPr>
        </p:nvSpPr>
        <p:spPr/>
        <p:txBody>
          <a:bodyPr/>
          <a:lstStyle/>
          <a:p>
            <a:endParaRPr lang="en-US"/>
          </a:p>
        </p:txBody>
      </p:sp>
      <p:sp>
        <p:nvSpPr>
          <p:cNvPr id="4" name="Oval 3"/>
          <p:cNvSpPr/>
          <p:nvPr/>
        </p:nvSpPr>
        <p:spPr>
          <a:xfrm>
            <a:off x="457200" y="1676400"/>
            <a:ext cx="5257800" cy="49530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276600" y="1600200"/>
            <a:ext cx="5257800" cy="49530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85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atin typeface="Arial" charset="0"/>
              </a:rPr>
              <a:t>CELL REPRODUCTION</a:t>
            </a:r>
          </a:p>
        </p:txBody>
      </p:sp>
      <p:sp>
        <p:nvSpPr>
          <p:cNvPr id="3075" name="Content Placeholder 3"/>
          <p:cNvSpPr>
            <a:spLocks noGrp="1"/>
          </p:cNvSpPr>
          <p:nvPr>
            <p:ph sz="half" idx="1"/>
          </p:nvPr>
        </p:nvSpPr>
        <p:spPr>
          <a:xfrm>
            <a:off x="0" y="1447800"/>
            <a:ext cx="4495800" cy="5257800"/>
          </a:xfrm>
        </p:spPr>
        <p:txBody>
          <a:bodyPr/>
          <a:lstStyle/>
          <a:p>
            <a:r>
              <a:rPr lang="en-US" b="1">
                <a:latin typeface="Arial" charset="0"/>
              </a:rPr>
              <a:t>Asexual Reproduction</a:t>
            </a:r>
          </a:p>
          <a:p>
            <a:pPr lvl="1"/>
            <a:r>
              <a:rPr lang="en-US" sz="2000" u="sng">
                <a:latin typeface="Arial" charset="0"/>
              </a:rPr>
              <a:t>No sperm or egg </a:t>
            </a:r>
            <a:r>
              <a:rPr lang="en-US" sz="2000">
                <a:latin typeface="Arial" charset="0"/>
              </a:rPr>
              <a:t>are used</a:t>
            </a:r>
          </a:p>
          <a:p>
            <a:pPr lvl="1"/>
            <a:r>
              <a:rPr lang="en-US" sz="2000">
                <a:latin typeface="Arial" charset="0"/>
              </a:rPr>
              <a:t>Newly produced cells are genetically identical to parent cell- </a:t>
            </a:r>
            <a:r>
              <a:rPr lang="en-US" sz="2000" b="1" u="sng">
                <a:latin typeface="Arial" charset="0"/>
              </a:rPr>
              <a:t>clones</a:t>
            </a:r>
          </a:p>
          <a:p>
            <a:pPr lvl="1"/>
            <a:r>
              <a:rPr lang="en-US" sz="2000">
                <a:latin typeface="Arial" charset="0"/>
              </a:rPr>
              <a:t>If it occurs in… </a:t>
            </a:r>
          </a:p>
          <a:p>
            <a:pPr lvl="2"/>
            <a:r>
              <a:rPr lang="en-US">
                <a:latin typeface="Arial" charset="0"/>
              </a:rPr>
              <a:t>human body cells (like the skin)- called </a:t>
            </a:r>
            <a:r>
              <a:rPr lang="en-US" b="1" u="sng">
                <a:latin typeface="Arial" charset="0"/>
              </a:rPr>
              <a:t>mitosis</a:t>
            </a:r>
          </a:p>
          <a:p>
            <a:pPr lvl="2"/>
            <a:r>
              <a:rPr lang="en-US">
                <a:latin typeface="Arial" charset="0"/>
              </a:rPr>
              <a:t>single-celled organisms like bacteria or protists- called </a:t>
            </a:r>
            <a:r>
              <a:rPr lang="en-US" b="1" u="sng">
                <a:latin typeface="Arial" charset="0"/>
              </a:rPr>
              <a:t>binary fission</a:t>
            </a:r>
          </a:p>
          <a:p>
            <a:pPr lvl="2"/>
            <a:r>
              <a:rPr lang="en-US">
                <a:latin typeface="Arial" charset="0"/>
              </a:rPr>
              <a:t>simple animals (like sponge)- called </a:t>
            </a:r>
            <a:r>
              <a:rPr lang="en-US" b="1" u="sng">
                <a:latin typeface="Arial" charset="0"/>
              </a:rPr>
              <a:t>budding</a:t>
            </a:r>
          </a:p>
          <a:p>
            <a:pPr lvl="1"/>
            <a:endParaRPr lang="en-US">
              <a:latin typeface="Arial" charset="0"/>
            </a:endParaRPr>
          </a:p>
        </p:txBody>
      </p:sp>
      <p:sp>
        <p:nvSpPr>
          <p:cNvPr id="3076" name="Content Placeholder 4"/>
          <p:cNvSpPr>
            <a:spLocks noGrp="1"/>
          </p:cNvSpPr>
          <p:nvPr>
            <p:ph sz="half" idx="2"/>
          </p:nvPr>
        </p:nvSpPr>
        <p:spPr>
          <a:xfrm>
            <a:off x="4343400" y="1219200"/>
            <a:ext cx="4800600" cy="4830763"/>
          </a:xfrm>
        </p:spPr>
        <p:txBody>
          <a:bodyPr/>
          <a:lstStyle/>
          <a:p>
            <a:r>
              <a:rPr lang="en-US" b="1">
                <a:latin typeface="Arial" charset="0"/>
              </a:rPr>
              <a:t>Sexual Reproduction</a:t>
            </a:r>
          </a:p>
          <a:p>
            <a:pPr lvl="1"/>
            <a:r>
              <a:rPr lang="en-US">
                <a:latin typeface="Arial" charset="0"/>
              </a:rPr>
              <a:t>Sperm and egg are </a:t>
            </a:r>
            <a:r>
              <a:rPr lang="en-US" u="sng">
                <a:latin typeface="Arial" charset="0"/>
              </a:rPr>
              <a:t>produced &amp; fused</a:t>
            </a:r>
          </a:p>
          <a:p>
            <a:pPr lvl="1"/>
            <a:r>
              <a:rPr lang="en-US">
                <a:latin typeface="Arial" charset="0"/>
              </a:rPr>
              <a:t>Newly produced cells are </a:t>
            </a:r>
            <a:r>
              <a:rPr lang="en-US" u="sng">
                <a:latin typeface="Arial" charset="0"/>
              </a:rPr>
              <a:t>genetically different </a:t>
            </a:r>
            <a:r>
              <a:rPr lang="en-US">
                <a:latin typeface="Arial" charset="0"/>
              </a:rPr>
              <a:t>from each other and the parent cell.</a:t>
            </a:r>
          </a:p>
          <a:p>
            <a:pPr lvl="1"/>
            <a:r>
              <a:rPr lang="en-US">
                <a:latin typeface="Arial" charset="0"/>
              </a:rPr>
              <a:t>This creates </a:t>
            </a:r>
            <a:r>
              <a:rPr lang="en-US" u="sng">
                <a:latin typeface="Arial" charset="0"/>
              </a:rPr>
              <a:t>genetic diversity</a:t>
            </a:r>
          </a:p>
          <a:p>
            <a:pPr lvl="1"/>
            <a:r>
              <a:rPr lang="en-US">
                <a:latin typeface="Arial" charset="0"/>
              </a:rPr>
              <a:t>If it occurs in</a:t>
            </a:r>
          </a:p>
          <a:p>
            <a:pPr lvl="2"/>
            <a:r>
              <a:rPr lang="en-US">
                <a:latin typeface="Arial" charset="0"/>
              </a:rPr>
              <a:t>human body cells- called </a:t>
            </a:r>
            <a:r>
              <a:rPr lang="en-US" b="1" u="sng">
                <a:latin typeface="Arial" charset="0"/>
              </a:rPr>
              <a:t>meiosis</a:t>
            </a:r>
          </a:p>
          <a:p>
            <a:pPr lvl="2"/>
            <a:r>
              <a:rPr lang="en-US">
                <a:latin typeface="Arial" charset="0"/>
              </a:rPr>
              <a:t>Single-celled organisms like bacteria or protists- called </a:t>
            </a:r>
            <a:r>
              <a:rPr lang="en-US" b="1" u="sng">
                <a:latin typeface="Arial" charset="0"/>
              </a:rPr>
              <a:t>conjugation</a:t>
            </a:r>
            <a:r>
              <a:rPr lang="en-US" b="1">
                <a:latin typeface="Arial" charset="0"/>
              </a:rPr>
              <a:t>.</a:t>
            </a:r>
          </a:p>
        </p:txBody>
      </p:sp>
    </p:spTree>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7008</TotalTime>
  <Words>1118</Words>
  <Application>Microsoft Office PowerPoint</Application>
  <PresentationFormat>On-screen Show (4:3)</PresentationFormat>
  <Paragraphs>178</Paragraphs>
  <Slides>37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Arial Black</vt:lpstr>
      <vt:lpstr>Corbel</vt:lpstr>
      <vt:lpstr>Wingdings</vt:lpstr>
      <vt:lpstr>Wingdings 2</vt:lpstr>
      <vt:lpstr>Default Design</vt:lpstr>
      <vt:lpstr>Today 3/17</vt:lpstr>
      <vt:lpstr>PowerPoint Presentation</vt:lpstr>
      <vt:lpstr>PowerPoint Presentation</vt:lpstr>
      <vt:lpstr>Today 3/15</vt:lpstr>
      <vt:lpstr>PowerPoint Presentation</vt:lpstr>
      <vt:lpstr>Cell Division</vt:lpstr>
      <vt:lpstr>Today 1/9</vt:lpstr>
      <vt:lpstr>Asexual vs. Sexual Reproduction</vt:lpstr>
      <vt:lpstr>CELL REPRODUCTION</vt:lpstr>
      <vt:lpstr>PowerPoint Presentation</vt:lpstr>
      <vt:lpstr>Remember: DNA REPLICATION</vt:lpstr>
      <vt:lpstr>What is Replication?</vt:lpstr>
      <vt:lpstr>Structure of DNA:</vt:lpstr>
      <vt:lpstr>Why is replication necessary?</vt:lpstr>
      <vt:lpstr>But why do we need new cells?</vt:lpstr>
      <vt:lpstr>What are the steps of replication?</vt:lpstr>
      <vt:lpstr>CHROMOSOMES</vt:lpstr>
      <vt:lpstr>What are chromosomes?</vt:lpstr>
      <vt:lpstr>What are the components of a chromosome?</vt:lpstr>
      <vt:lpstr>How many chromosomes are in human cells?</vt:lpstr>
      <vt:lpstr>Background</vt:lpstr>
      <vt:lpstr>PowerPoint Presentation</vt:lpstr>
      <vt:lpstr>Directions:</vt:lpstr>
      <vt:lpstr>THE CELL CYCLE</vt:lpstr>
      <vt:lpstr>What is the cell cycle?</vt:lpstr>
      <vt:lpstr>PowerPoint Presentation</vt:lpstr>
      <vt:lpstr>Mitosis</vt:lpstr>
      <vt:lpstr>INTERPHASE</vt:lpstr>
      <vt:lpstr>PROPHASE</vt:lpstr>
      <vt:lpstr>METAPHASE</vt:lpstr>
      <vt:lpstr>ANAPHASE</vt:lpstr>
      <vt:lpstr>TELOPHASE</vt:lpstr>
      <vt:lpstr>What is Cytokinesis?  Division of cytoplasm</vt:lpstr>
      <vt:lpstr>PowerPoint Presentation</vt:lpstr>
      <vt:lpstr>PowerPoint Presentation</vt:lpstr>
      <vt:lpstr>PowerPoint Presentation</vt:lpstr>
      <vt:lpstr>PowerPoint Presentation</vt:lpstr>
    </vt:vector>
  </TitlesOfParts>
  <Company>CCSD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Caylor 102 Biology Unit 3</dc:title>
  <dc:creator>CCSD</dc:creator>
  <cp:lastModifiedBy>Mattson, Hannah</cp:lastModifiedBy>
  <cp:revision>188</cp:revision>
  <dcterms:created xsi:type="dcterms:W3CDTF">2003-09-21T21:14:48Z</dcterms:created>
  <dcterms:modified xsi:type="dcterms:W3CDTF">2019-01-10T14:48:34Z</dcterms:modified>
</cp:coreProperties>
</file>